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9" r:id="rId4"/>
  </p:sldMasterIdLst>
  <p:notesMasterIdLst>
    <p:notesMasterId r:id="rId47"/>
  </p:notesMasterIdLst>
  <p:sldIdLst>
    <p:sldId id="258" r:id="rId5"/>
    <p:sldId id="308" r:id="rId6"/>
    <p:sldId id="272" r:id="rId7"/>
    <p:sldId id="267" r:id="rId8"/>
    <p:sldId id="299" r:id="rId9"/>
    <p:sldId id="270" r:id="rId10"/>
    <p:sldId id="294" r:id="rId11"/>
    <p:sldId id="295" r:id="rId12"/>
    <p:sldId id="273" r:id="rId13"/>
    <p:sldId id="269" r:id="rId14"/>
    <p:sldId id="271" r:id="rId15"/>
    <p:sldId id="274" r:id="rId16"/>
    <p:sldId id="277" r:id="rId17"/>
    <p:sldId id="275" r:id="rId18"/>
    <p:sldId id="278" r:id="rId19"/>
    <p:sldId id="276" r:id="rId20"/>
    <p:sldId id="279" r:id="rId21"/>
    <p:sldId id="280" r:id="rId22"/>
    <p:sldId id="285" r:id="rId23"/>
    <p:sldId id="286" r:id="rId24"/>
    <p:sldId id="281" r:id="rId25"/>
    <p:sldId id="284" r:id="rId26"/>
    <p:sldId id="282" r:id="rId27"/>
    <p:sldId id="302" r:id="rId28"/>
    <p:sldId id="301" r:id="rId29"/>
    <p:sldId id="283" r:id="rId30"/>
    <p:sldId id="296" r:id="rId31"/>
    <p:sldId id="297" r:id="rId32"/>
    <p:sldId id="290" r:id="rId33"/>
    <p:sldId id="303" r:id="rId34"/>
    <p:sldId id="304" r:id="rId35"/>
    <p:sldId id="300" r:id="rId36"/>
    <p:sldId id="306" r:id="rId37"/>
    <p:sldId id="305" r:id="rId38"/>
    <p:sldId id="298" r:id="rId39"/>
    <p:sldId id="309" r:id="rId40"/>
    <p:sldId id="291" r:id="rId41"/>
    <p:sldId id="292" r:id="rId42"/>
    <p:sldId id="287" r:id="rId43"/>
    <p:sldId id="288" r:id="rId44"/>
    <p:sldId id="266" r:id="rId45"/>
    <p:sldId id="268" r:id="rId4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9A151-91C7-447E-9A24-08AD14588CB7}"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a:lstStyle/>
        <a:p>
          <a:endParaRPr lang="en-US"/>
        </a:p>
      </dgm:t>
    </dgm:pt>
    <dgm:pt modelId="{6AEE26F4-9055-4F22-988D-AE4475E7AB60}">
      <dgm:prSet/>
      <dgm:spPr/>
      <dgm:t>
        <a:bodyPr/>
        <a:lstStyle/>
        <a:p>
          <a:r>
            <a:rPr lang="en-US" dirty="0"/>
            <a:t>2 weeks ago</a:t>
          </a:r>
        </a:p>
      </dgm:t>
    </dgm:pt>
    <dgm:pt modelId="{37DA7AF1-542B-4FEA-B66E-4866A016A5BE}" type="parTrans" cxnId="{D46EB20F-201A-4117-A202-07A212962806}">
      <dgm:prSet/>
      <dgm:spPr/>
      <dgm:t>
        <a:bodyPr/>
        <a:lstStyle/>
        <a:p>
          <a:endParaRPr lang="en-US"/>
        </a:p>
      </dgm:t>
    </dgm:pt>
    <dgm:pt modelId="{A119BADE-ED41-446E-BF67-61941EC64F23}" type="sibTrans" cxnId="{D46EB20F-201A-4117-A202-07A212962806}">
      <dgm:prSet/>
      <dgm:spPr/>
      <dgm:t>
        <a:bodyPr/>
        <a:lstStyle/>
        <a:p>
          <a:endParaRPr lang="en-US"/>
        </a:p>
      </dgm:t>
    </dgm:pt>
    <dgm:pt modelId="{FC4CFB72-5AC6-421F-A20C-384E8D4E0855}">
      <dgm:prSet/>
      <dgm:spPr/>
      <dgm:t>
        <a:bodyPr/>
        <a:lstStyle/>
        <a:p>
          <a:endParaRPr lang="en-US" dirty="0"/>
        </a:p>
        <a:p>
          <a:r>
            <a:rPr lang="en-US" dirty="0"/>
            <a:t>Fractions, Decimals and Percentages Conversions </a:t>
          </a:r>
        </a:p>
        <a:p>
          <a:r>
            <a:rPr lang="en-US" dirty="0"/>
            <a:t>Proportion </a:t>
          </a:r>
        </a:p>
        <a:p>
          <a:endParaRPr lang="en-US" dirty="0"/>
        </a:p>
      </dgm:t>
    </dgm:pt>
    <dgm:pt modelId="{C60818E5-58CD-474C-99F1-27C1FB52D592}" type="parTrans" cxnId="{D134D6AF-0E01-490E-A6A2-F9DB4EE9F254}">
      <dgm:prSet/>
      <dgm:spPr/>
      <dgm:t>
        <a:bodyPr/>
        <a:lstStyle/>
        <a:p>
          <a:endParaRPr lang="en-US"/>
        </a:p>
      </dgm:t>
    </dgm:pt>
    <dgm:pt modelId="{AF2D4460-D8D3-4C50-8F6E-050EDF997934}" type="sibTrans" cxnId="{D134D6AF-0E01-490E-A6A2-F9DB4EE9F254}">
      <dgm:prSet/>
      <dgm:spPr/>
      <dgm:t>
        <a:bodyPr/>
        <a:lstStyle/>
        <a:p>
          <a:endParaRPr lang="en-US"/>
        </a:p>
      </dgm:t>
    </dgm:pt>
    <dgm:pt modelId="{C23974EC-0585-40FE-A83F-9A9BBDB5EABC}">
      <dgm:prSet/>
      <dgm:spPr/>
      <dgm:t>
        <a:bodyPr/>
        <a:lstStyle/>
        <a:p>
          <a:r>
            <a:rPr lang="en-US" dirty="0"/>
            <a:t>Last week</a:t>
          </a:r>
        </a:p>
      </dgm:t>
    </dgm:pt>
    <dgm:pt modelId="{F7DD56FB-6A7B-4D83-86E0-E917742D6DF7}" type="parTrans" cxnId="{82ED2FCC-A285-4363-B539-5C9EC2D3FD52}">
      <dgm:prSet/>
      <dgm:spPr/>
      <dgm:t>
        <a:bodyPr/>
        <a:lstStyle/>
        <a:p>
          <a:endParaRPr lang="en-US"/>
        </a:p>
      </dgm:t>
    </dgm:pt>
    <dgm:pt modelId="{C72A9C4F-8BF9-47D7-A227-60DD8AB0316C}" type="sibTrans" cxnId="{82ED2FCC-A285-4363-B539-5C9EC2D3FD52}">
      <dgm:prSet/>
      <dgm:spPr/>
      <dgm:t>
        <a:bodyPr/>
        <a:lstStyle/>
        <a:p>
          <a:endParaRPr lang="en-US"/>
        </a:p>
      </dgm:t>
    </dgm:pt>
    <dgm:pt modelId="{81E5F09E-7B45-43F4-918F-D2BEC3CDA1E6}">
      <dgm:prSet/>
      <dgm:spPr/>
      <dgm:t>
        <a:bodyPr/>
        <a:lstStyle/>
        <a:p>
          <a:endParaRPr lang="en-US" dirty="0"/>
        </a:p>
        <a:p>
          <a:r>
            <a:rPr lang="en-US" dirty="0"/>
            <a:t>Probability</a:t>
          </a:r>
        </a:p>
        <a:p>
          <a:r>
            <a:rPr lang="en-US" dirty="0"/>
            <a:t> </a:t>
          </a:r>
        </a:p>
      </dgm:t>
    </dgm:pt>
    <dgm:pt modelId="{6F0EDFFC-19F9-4FA8-8836-BDCC51625944}" type="parTrans" cxnId="{3AA0E3DA-0410-43F3-949A-ACB6E1545AE9}">
      <dgm:prSet/>
      <dgm:spPr/>
      <dgm:t>
        <a:bodyPr/>
        <a:lstStyle/>
        <a:p>
          <a:endParaRPr lang="en-US"/>
        </a:p>
      </dgm:t>
    </dgm:pt>
    <dgm:pt modelId="{6C7BA20C-0D7E-4767-9964-7D9B8D0C33EA}" type="sibTrans" cxnId="{3AA0E3DA-0410-43F3-949A-ACB6E1545AE9}">
      <dgm:prSet/>
      <dgm:spPr/>
      <dgm:t>
        <a:bodyPr/>
        <a:lstStyle/>
        <a:p>
          <a:endParaRPr lang="en-US"/>
        </a:p>
      </dgm:t>
    </dgm:pt>
    <dgm:pt modelId="{3B093871-81B0-48D0-B480-ED40E425D20B}">
      <dgm:prSet/>
      <dgm:spPr/>
      <dgm:t>
        <a:bodyPr/>
        <a:lstStyle/>
        <a:p>
          <a:r>
            <a:rPr lang="en-US" dirty="0"/>
            <a:t>This Week</a:t>
          </a:r>
        </a:p>
      </dgm:t>
    </dgm:pt>
    <dgm:pt modelId="{77F75844-0484-47D8-BAB8-907B103DB846}" type="parTrans" cxnId="{A0FC334C-B238-4024-B9FB-CFBFB1CABFC9}">
      <dgm:prSet/>
      <dgm:spPr/>
      <dgm:t>
        <a:bodyPr/>
        <a:lstStyle/>
        <a:p>
          <a:endParaRPr lang="en-US"/>
        </a:p>
      </dgm:t>
    </dgm:pt>
    <dgm:pt modelId="{F8D117C9-76F0-4096-A146-F80EDCAEE92B}" type="sibTrans" cxnId="{A0FC334C-B238-4024-B9FB-CFBFB1CABFC9}">
      <dgm:prSet/>
      <dgm:spPr/>
      <dgm:t>
        <a:bodyPr/>
        <a:lstStyle/>
        <a:p>
          <a:endParaRPr lang="en-US"/>
        </a:p>
      </dgm:t>
    </dgm:pt>
    <dgm:pt modelId="{6B3154D0-FC29-438C-82A5-0392ACFAD777}">
      <dgm:prSet/>
      <dgm:spPr/>
      <dgm:t>
        <a:bodyPr/>
        <a:lstStyle/>
        <a:p>
          <a:r>
            <a:rPr lang="en-US" dirty="0"/>
            <a:t>Number groups, primes, etc.</a:t>
          </a:r>
        </a:p>
        <a:p>
          <a:r>
            <a:rPr lang="en-US" dirty="0"/>
            <a:t>Prime factors</a:t>
          </a:r>
        </a:p>
        <a:p>
          <a:endParaRPr lang="en-US" dirty="0"/>
        </a:p>
        <a:p>
          <a:r>
            <a:rPr lang="en-US" dirty="0"/>
            <a:t>HCF and LCM</a:t>
          </a:r>
        </a:p>
      </dgm:t>
    </dgm:pt>
    <dgm:pt modelId="{F7D66E85-992C-4912-82A4-FE9636C5C36D}" type="parTrans" cxnId="{02153785-4F2A-431C-985B-DF62CB18C79B}">
      <dgm:prSet/>
      <dgm:spPr/>
      <dgm:t>
        <a:bodyPr/>
        <a:lstStyle/>
        <a:p>
          <a:endParaRPr lang="en-US"/>
        </a:p>
      </dgm:t>
    </dgm:pt>
    <dgm:pt modelId="{0B53CE7E-475C-43F2-810E-B7EEFC1A5744}" type="sibTrans" cxnId="{02153785-4F2A-431C-985B-DF62CB18C79B}">
      <dgm:prSet/>
      <dgm:spPr/>
      <dgm:t>
        <a:bodyPr/>
        <a:lstStyle/>
        <a:p>
          <a:endParaRPr lang="en-US"/>
        </a:p>
      </dgm:t>
    </dgm:pt>
    <dgm:pt modelId="{107B3ADB-D5DE-408E-9701-3B858ED64D64}">
      <dgm:prSet/>
      <dgm:spPr/>
      <dgm:t>
        <a:bodyPr/>
        <a:lstStyle/>
        <a:p>
          <a:r>
            <a:rPr lang="en-US" dirty="0"/>
            <a:t>Next week</a:t>
          </a:r>
        </a:p>
      </dgm:t>
    </dgm:pt>
    <dgm:pt modelId="{A1E586A6-E2DA-40A5-B67B-1D562173FF29}" type="parTrans" cxnId="{EF5E4DE7-5B1A-4A72-9BF3-F088620C785D}">
      <dgm:prSet/>
      <dgm:spPr/>
      <dgm:t>
        <a:bodyPr/>
        <a:lstStyle/>
        <a:p>
          <a:endParaRPr lang="en-US"/>
        </a:p>
      </dgm:t>
    </dgm:pt>
    <dgm:pt modelId="{8DD18E38-88BF-4994-9D9B-53E2FD780E30}" type="sibTrans" cxnId="{EF5E4DE7-5B1A-4A72-9BF3-F088620C785D}">
      <dgm:prSet/>
      <dgm:spPr/>
      <dgm:t>
        <a:bodyPr/>
        <a:lstStyle/>
        <a:p>
          <a:endParaRPr lang="en-US"/>
        </a:p>
      </dgm:t>
    </dgm:pt>
    <dgm:pt modelId="{B7B5FF01-D079-4D5C-9538-84557B54C298}">
      <dgm:prSet/>
      <dgm:spPr/>
      <dgm:t>
        <a:bodyPr/>
        <a:lstStyle/>
        <a:p>
          <a:endParaRPr lang="en-US" dirty="0"/>
        </a:p>
        <a:p>
          <a:r>
            <a:rPr lang="en-US" dirty="0"/>
            <a:t>Ratio </a:t>
          </a:r>
        </a:p>
        <a:p>
          <a:endParaRPr lang="en-US" dirty="0"/>
        </a:p>
      </dgm:t>
    </dgm:pt>
    <dgm:pt modelId="{AD8EB80E-77DC-4F2B-8F1E-D11A5DD296EF}" type="parTrans" cxnId="{8684D403-6A35-46F9-A9BB-F4AD6DC59618}">
      <dgm:prSet/>
      <dgm:spPr/>
      <dgm:t>
        <a:bodyPr/>
        <a:lstStyle/>
        <a:p>
          <a:endParaRPr lang="en-US"/>
        </a:p>
      </dgm:t>
    </dgm:pt>
    <dgm:pt modelId="{A7B2F245-627F-42F1-BD70-ECED703C4DB7}" type="sibTrans" cxnId="{8684D403-6A35-46F9-A9BB-F4AD6DC59618}">
      <dgm:prSet/>
      <dgm:spPr/>
      <dgm:t>
        <a:bodyPr/>
        <a:lstStyle/>
        <a:p>
          <a:endParaRPr lang="en-US"/>
        </a:p>
      </dgm:t>
    </dgm:pt>
    <dgm:pt modelId="{0BA2BE44-D8DF-40D0-9D16-C4FE3E0AFF56}">
      <dgm:prSet/>
      <dgm:spPr/>
      <dgm:t>
        <a:bodyPr/>
        <a:lstStyle/>
        <a:p>
          <a:r>
            <a:rPr lang="en-US" dirty="0"/>
            <a:t>Next Mock</a:t>
          </a:r>
        </a:p>
      </dgm:t>
    </dgm:pt>
    <dgm:pt modelId="{E5C20CF3-8CF0-4F84-8018-6140EDA1E518}" type="parTrans" cxnId="{CD9EFB3B-36EB-4C66-AD5E-52DC23483370}">
      <dgm:prSet/>
      <dgm:spPr/>
      <dgm:t>
        <a:bodyPr/>
        <a:lstStyle/>
        <a:p>
          <a:endParaRPr lang="en-US"/>
        </a:p>
      </dgm:t>
    </dgm:pt>
    <dgm:pt modelId="{B9ECE8DD-86BB-407C-9B9B-7447261600FB}" type="sibTrans" cxnId="{CD9EFB3B-36EB-4C66-AD5E-52DC23483370}">
      <dgm:prSet/>
      <dgm:spPr/>
      <dgm:t>
        <a:bodyPr/>
        <a:lstStyle/>
        <a:p>
          <a:endParaRPr lang="en-US"/>
        </a:p>
      </dgm:t>
    </dgm:pt>
    <dgm:pt modelId="{FE10E69E-F151-491A-88F4-4212A7D9C29E}">
      <dgm:prSet/>
      <dgm:spPr/>
      <dgm:t>
        <a:bodyPr/>
        <a:lstStyle/>
        <a:p>
          <a:r>
            <a:rPr lang="en-US" dirty="0"/>
            <a:t> </a:t>
          </a:r>
        </a:p>
        <a:p>
          <a:r>
            <a:rPr lang="en-US" dirty="0"/>
            <a:t>Start of December </a:t>
          </a:r>
        </a:p>
      </dgm:t>
    </dgm:pt>
    <dgm:pt modelId="{C52E9791-7827-4DD6-9575-51AF0502C9C9}" type="parTrans" cxnId="{06A764F1-4BD1-4C73-9F88-A2256712120B}">
      <dgm:prSet/>
      <dgm:spPr/>
      <dgm:t>
        <a:bodyPr/>
        <a:lstStyle/>
        <a:p>
          <a:endParaRPr lang="en-US"/>
        </a:p>
      </dgm:t>
    </dgm:pt>
    <dgm:pt modelId="{81E5CD38-1990-4873-932E-897AFD6E1DBB}" type="sibTrans" cxnId="{06A764F1-4BD1-4C73-9F88-A2256712120B}">
      <dgm:prSet/>
      <dgm:spPr/>
      <dgm:t>
        <a:bodyPr/>
        <a:lstStyle/>
        <a:p>
          <a:endParaRPr lang="en-US"/>
        </a:p>
      </dgm:t>
    </dgm:pt>
    <dgm:pt modelId="{797A5B25-8EBC-44A9-9579-5BE7B2BB6B44}" type="pres">
      <dgm:prSet presAssocID="{4BE9A151-91C7-447E-9A24-08AD14588CB7}" presName="Name0" presStyleCnt="0">
        <dgm:presLayoutVars>
          <dgm:chMax/>
          <dgm:chPref/>
          <dgm:animLvl val="lvl"/>
        </dgm:presLayoutVars>
      </dgm:prSet>
      <dgm:spPr/>
    </dgm:pt>
    <dgm:pt modelId="{DD76174F-20D1-415A-BDE6-7415674FFDCB}" type="pres">
      <dgm:prSet presAssocID="{6AEE26F4-9055-4F22-988D-AE4475E7AB60}" presName="composite1" presStyleCnt="0"/>
      <dgm:spPr/>
    </dgm:pt>
    <dgm:pt modelId="{CD64C4A9-5522-4616-8658-4758639623B5}" type="pres">
      <dgm:prSet presAssocID="{6AEE26F4-9055-4F22-988D-AE4475E7AB60}" presName="parent1" presStyleLbl="alignNode1" presStyleIdx="0" presStyleCnt="5">
        <dgm:presLayoutVars>
          <dgm:chMax val="1"/>
          <dgm:chPref val="1"/>
          <dgm:bulletEnabled val="1"/>
        </dgm:presLayoutVars>
      </dgm:prSet>
      <dgm:spPr/>
    </dgm:pt>
    <dgm:pt modelId="{6CE949F8-A8F9-47DA-9570-4C2547B9FCE3}" type="pres">
      <dgm:prSet presAssocID="{6AEE26F4-9055-4F22-988D-AE4475E7AB60}" presName="Childtext1" presStyleLbl="revTx" presStyleIdx="0" presStyleCnt="5">
        <dgm:presLayoutVars>
          <dgm:bulletEnabled val="1"/>
        </dgm:presLayoutVars>
      </dgm:prSet>
      <dgm:spPr/>
    </dgm:pt>
    <dgm:pt modelId="{6D8E3F6D-ABCB-40E5-94D5-13B5021D17B3}" type="pres">
      <dgm:prSet presAssocID="{6AEE26F4-9055-4F22-988D-AE4475E7AB60}" presName="ConnectLine1" presStyleLbl="sibTrans1D1" presStyleIdx="0" presStyleCnt="5"/>
      <dgm:spPr>
        <a:noFill/>
        <a:ln w="12700" cap="rnd" cmpd="sng" algn="ctr">
          <a:solidFill>
            <a:schemeClr val="accent2">
              <a:hueOff val="0"/>
              <a:satOff val="0"/>
              <a:lumOff val="0"/>
              <a:alphaOff val="0"/>
            </a:schemeClr>
          </a:solidFill>
          <a:prstDash val="dash"/>
        </a:ln>
        <a:effectLst/>
      </dgm:spPr>
    </dgm:pt>
    <dgm:pt modelId="{C4EA5EA1-6F5C-42A5-A817-8256DA879C82}" type="pres">
      <dgm:prSet presAssocID="{6AEE26F4-9055-4F22-988D-AE4475E7AB60}" presName="ConnectLineEnd1" presStyleLbl="lnNode1" presStyleIdx="0" presStyleCnt="5"/>
      <dgm:spPr/>
    </dgm:pt>
    <dgm:pt modelId="{E3906691-D61F-4BB7-8287-CE1A37C575D5}" type="pres">
      <dgm:prSet presAssocID="{6AEE26F4-9055-4F22-988D-AE4475E7AB60}" presName="EmptyPane1" presStyleCnt="0"/>
      <dgm:spPr/>
    </dgm:pt>
    <dgm:pt modelId="{348C9CBA-3DD3-4AA2-ACCE-5B24B49951E6}" type="pres">
      <dgm:prSet presAssocID="{A119BADE-ED41-446E-BF67-61941EC64F23}" presName="spaceBetweenRectangles1" presStyleCnt="0"/>
      <dgm:spPr/>
    </dgm:pt>
    <dgm:pt modelId="{14142AD2-6500-4896-B225-27CF2CC0A17B}" type="pres">
      <dgm:prSet presAssocID="{C23974EC-0585-40FE-A83F-9A9BBDB5EABC}" presName="composite1" presStyleCnt="0"/>
      <dgm:spPr/>
    </dgm:pt>
    <dgm:pt modelId="{F702BEDA-295D-49EA-B3DC-50867B45CFCE}" type="pres">
      <dgm:prSet presAssocID="{C23974EC-0585-40FE-A83F-9A9BBDB5EABC}" presName="parent1" presStyleLbl="alignNode1" presStyleIdx="1" presStyleCnt="5">
        <dgm:presLayoutVars>
          <dgm:chMax val="1"/>
          <dgm:chPref val="1"/>
          <dgm:bulletEnabled val="1"/>
        </dgm:presLayoutVars>
      </dgm:prSet>
      <dgm:spPr/>
    </dgm:pt>
    <dgm:pt modelId="{330A9184-E690-4554-BF0F-68F309CC0433}" type="pres">
      <dgm:prSet presAssocID="{C23974EC-0585-40FE-A83F-9A9BBDB5EABC}" presName="Childtext1" presStyleLbl="revTx" presStyleIdx="1" presStyleCnt="5">
        <dgm:presLayoutVars>
          <dgm:bulletEnabled val="1"/>
        </dgm:presLayoutVars>
      </dgm:prSet>
      <dgm:spPr/>
    </dgm:pt>
    <dgm:pt modelId="{95DBC6FD-1A66-4390-BDB6-B3CFDAA63C47}" type="pres">
      <dgm:prSet presAssocID="{C23974EC-0585-40FE-A83F-9A9BBDB5EABC}" presName="ConnectLine1" presStyleLbl="sibTrans1D1" presStyleIdx="1" presStyleCnt="5"/>
      <dgm:spPr>
        <a:noFill/>
        <a:ln w="12700" cap="rnd" cmpd="sng" algn="ctr">
          <a:solidFill>
            <a:schemeClr val="accent2">
              <a:hueOff val="-741071"/>
              <a:satOff val="3550"/>
              <a:lumOff val="3284"/>
              <a:alphaOff val="0"/>
            </a:schemeClr>
          </a:solidFill>
          <a:prstDash val="dash"/>
        </a:ln>
        <a:effectLst/>
      </dgm:spPr>
    </dgm:pt>
    <dgm:pt modelId="{0B4436BC-451D-4DF1-92A1-AE4B3D24A0BC}" type="pres">
      <dgm:prSet presAssocID="{C23974EC-0585-40FE-A83F-9A9BBDB5EABC}" presName="ConnectLineEnd1" presStyleLbl="lnNode1" presStyleIdx="1" presStyleCnt="5"/>
      <dgm:spPr/>
    </dgm:pt>
    <dgm:pt modelId="{1ABEC956-B82C-4846-B0E6-417CDBF49197}" type="pres">
      <dgm:prSet presAssocID="{C23974EC-0585-40FE-A83F-9A9BBDB5EABC}" presName="EmptyPane1" presStyleCnt="0"/>
      <dgm:spPr/>
    </dgm:pt>
    <dgm:pt modelId="{1EE8D177-863E-4C0A-9893-3B547C6697BD}" type="pres">
      <dgm:prSet presAssocID="{C72A9C4F-8BF9-47D7-A227-60DD8AB0316C}" presName="spaceBetweenRectangles1" presStyleCnt="0"/>
      <dgm:spPr/>
    </dgm:pt>
    <dgm:pt modelId="{DC4FF8E2-1F2C-499C-A191-AC2BAB71B0F9}" type="pres">
      <dgm:prSet presAssocID="{3B093871-81B0-48D0-B480-ED40E425D20B}" presName="composite1" presStyleCnt="0"/>
      <dgm:spPr/>
    </dgm:pt>
    <dgm:pt modelId="{DF130C67-BF13-4677-90C0-F9C57DA5AA1B}" type="pres">
      <dgm:prSet presAssocID="{3B093871-81B0-48D0-B480-ED40E425D20B}" presName="parent1" presStyleLbl="alignNode1" presStyleIdx="2" presStyleCnt="5">
        <dgm:presLayoutVars>
          <dgm:chMax val="1"/>
          <dgm:chPref val="1"/>
          <dgm:bulletEnabled val="1"/>
        </dgm:presLayoutVars>
      </dgm:prSet>
      <dgm:spPr/>
    </dgm:pt>
    <dgm:pt modelId="{6014709E-C54D-434E-BACD-32CB5C0EB9BB}" type="pres">
      <dgm:prSet presAssocID="{3B093871-81B0-48D0-B480-ED40E425D20B}" presName="Childtext1" presStyleLbl="revTx" presStyleIdx="2" presStyleCnt="5">
        <dgm:presLayoutVars>
          <dgm:bulletEnabled val="1"/>
        </dgm:presLayoutVars>
      </dgm:prSet>
      <dgm:spPr/>
    </dgm:pt>
    <dgm:pt modelId="{BEAC430D-05C7-41C0-A22F-C397B1B76AF7}" type="pres">
      <dgm:prSet presAssocID="{3B093871-81B0-48D0-B480-ED40E425D20B}" presName="ConnectLine1" presStyleLbl="sibTrans1D1" presStyleIdx="2" presStyleCnt="5"/>
      <dgm:spPr>
        <a:noFill/>
        <a:ln w="12700" cap="rnd" cmpd="sng" algn="ctr">
          <a:solidFill>
            <a:schemeClr val="accent2">
              <a:hueOff val="-1482143"/>
              <a:satOff val="7100"/>
              <a:lumOff val="6569"/>
              <a:alphaOff val="0"/>
            </a:schemeClr>
          </a:solidFill>
          <a:prstDash val="dash"/>
        </a:ln>
        <a:effectLst/>
      </dgm:spPr>
    </dgm:pt>
    <dgm:pt modelId="{FF3BDD4B-3864-4D95-91DC-C5645AF45187}" type="pres">
      <dgm:prSet presAssocID="{3B093871-81B0-48D0-B480-ED40E425D20B}" presName="ConnectLineEnd1" presStyleLbl="lnNode1" presStyleIdx="2" presStyleCnt="5"/>
      <dgm:spPr/>
    </dgm:pt>
    <dgm:pt modelId="{14B111FB-1CB4-4479-824B-D7AA74BA4B28}" type="pres">
      <dgm:prSet presAssocID="{3B093871-81B0-48D0-B480-ED40E425D20B}" presName="EmptyPane1" presStyleCnt="0"/>
      <dgm:spPr/>
    </dgm:pt>
    <dgm:pt modelId="{E244331F-D946-484A-9FF8-8A158089A357}" type="pres">
      <dgm:prSet presAssocID="{F8D117C9-76F0-4096-A146-F80EDCAEE92B}" presName="spaceBetweenRectangles1" presStyleCnt="0"/>
      <dgm:spPr/>
    </dgm:pt>
    <dgm:pt modelId="{88D6F93F-6F49-44ED-847A-F613A2304CA8}" type="pres">
      <dgm:prSet presAssocID="{107B3ADB-D5DE-408E-9701-3B858ED64D64}" presName="composite1" presStyleCnt="0"/>
      <dgm:spPr/>
    </dgm:pt>
    <dgm:pt modelId="{A61E4841-3B62-4B4B-BAE0-5D5F6F7FAB89}" type="pres">
      <dgm:prSet presAssocID="{107B3ADB-D5DE-408E-9701-3B858ED64D64}" presName="parent1" presStyleLbl="alignNode1" presStyleIdx="3" presStyleCnt="5">
        <dgm:presLayoutVars>
          <dgm:chMax val="1"/>
          <dgm:chPref val="1"/>
          <dgm:bulletEnabled val="1"/>
        </dgm:presLayoutVars>
      </dgm:prSet>
      <dgm:spPr/>
    </dgm:pt>
    <dgm:pt modelId="{66BF7E50-B0B9-4CA6-A85B-9D4651406A39}" type="pres">
      <dgm:prSet presAssocID="{107B3ADB-D5DE-408E-9701-3B858ED64D64}" presName="Childtext1" presStyleLbl="revTx" presStyleIdx="3" presStyleCnt="5">
        <dgm:presLayoutVars>
          <dgm:bulletEnabled val="1"/>
        </dgm:presLayoutVars>
      </dgm:prSet>
      <dgm:spPr/>
    </dgm:pt>
    <dgm:pt modelId="{EB9F98AD-9D45-442C-A194-249D7586D6E7}" type="pres">
      <dgm:prSet presAssocID="{107B3ADB-D5DE-408E-9701-3B858ED64D64}" presName="ConnectLine1" presStyleLbl="sibTrans1D1" presStyleIdx="3" presStyleCnt="5"/>
      <dgm:spPr>
        <a:noFill/>
        <a:ln w="12700" cap="rnd" cmpd="sng" algn="ctr">
          <a:solidFill>
            <a:schemeClr val="accent2">
              <a:hueOff val="-2223214"/>
              <a:satOff val="10650"/>
              <a:lumOff val="9853"/>
              <a:alphaOff val="0"/>
            </a:schemeClr>
          </a:solidFill>
          <a:prstDash val="dash"/>
        </a:ln>
        <a:effectLst/>
      </dgm:spPr>
    </dgm:pt>
    <dgm:pt modelId="{520774B9-C451-4B7D-AC76-872CBD77E84C}" type="pres">
      <dgm:prSet presAssocID="{107B3ADB-D5DE-408E-9701-3B858ED64D64}" presName="ConnectLineEnd1" presStyleLbl="lnNode1" presStyleIdx="3" presStyleCnt="5"/>
      <dgm:spPr/>
    </dgm:pt>
    <dgm:pt modelId="{3F7BE204-89A9-4052-8DFD-5BC8E1F1AE95}" type="pres">
      <dgm:prSet presAssocID="{107B3ADB-D5DE-408E-9701-3B858ED64D64}" presName="EmptyPane1" presStyleCnt="0"/>
      <dgm:spPr/>
    </dgm:pt>
    <dgm:pt modelId="{AD69C0DE-47C5-441D-A0E7-3C9A0174DA72}" type="pres">
      <dgm:prSet presAssocID="{8DD18E38-88BF-4994-9D9B-53E2FD780E30}" presName="spaceBetweenRectangles1" presStyleCnt="0"/>
      <dgm:spPr/>
    </dgm:pt>
    <dgm:pt modelId="{C86D0D7B-5D00-4222-BC5F-73D82F45944E}" type="pres">
      <dgm:prSet presAssocID="{0BA2BE44-D8DF-40D0-9D16-C4FE3E0AFF56}" presName="composite1" presStyleCnt="0"/>
      <dgm:spPr/>
    </dgm:pt>
    <dgm:pt modelId="{652C4A4B-5BA3-4C6D-BDC1-2DF63B6C1A9A}" type="pres">
      <dgm:prSet presAssocID="{0BA2BE44-D8DF-40D0-9D16-C4FE3E0AFF56}" presName="parent1" presStyleLbl="alignNode1" presStyleIdx="4" presStyleCnt="5">
        <dgm:presLayoutVars>
          <dgm:chMax val="1"/>
          <dgm:chPref val="1"/>
          <dgm:bulletEnabled val="1"/>
        </dgm:presLayoutVars>
      </dgm:prSet>
      <dgm:spPr/>
    </dgm:pt>
    <dgm:pt modelId="{13B45CE8-941B-42EE-9CEC-AAAF411B0D90}" type="pres">
      <dgm:prSet presAssocID="{0BA2BE44-D8DF-40D0-9D16-C4FE3E0AFF56}" presName="Childtext1" presStyleLbl="revTx" presStyleIdx="4" presStyleCnt="5">
        <dgm:presLayoutVars>
          <dgm:bulletEnabled val="1"/>
        </dgm:presLayoutVars>
      </dgm:prSet>
      <dgm:spPr/>
    </dgm:pt>
    <dgm:pt modelId="{C5F01E53-B37C-47A6-8FD9-1AECE9BB55DD}" type="pres">
      <dgm:prSet presAssocID="{0BA2BE44-D8DF-40D0-9D16-C4FE3E0AFF56}" presName="ConnectLine1" presStyleLbl="sibTrans1D1" presStyleIdx="4" presStyleCnt="5"/>
      <dgm:spPr>
        <a:noFill/>
        <a:ln w="12700" cap="rnd" cmpd="sng" algn="ctr">
          <a:solidFill>
            <a:schemeClr val="accent2">
              <a:hueOff val="-2964286"/>
              <a:satOff val="14200"/>
              <a:lumOff val="13137"/>
              <a:alphaOff val="0"/>
            </a:schemeClr>
          </a:solidFill>
          <a:prstDash val="dash"/>
        </a:ln>
        <a:effectLst/>
      </dgm:spPr>
    </dgm:pt>
    <dgm:pt modelId="{FECB649D-B764-48E3-8D76-12FE5F76F4A3}" type="pres">
      <dgm:prSet presAssocID="{0BA2BE44-D8DF-40D0-9D16-C4FE3E0AFF56}" presName="ConnectLineEnd1" presStyleLbl="lnNode1" presStyleIdx="4" presStyleCnt="5"/>
      <dgm:spPr/>
    </dgm:pt>
    <dgm:pt modelId="{600703A7-07EC-4428-BFD1-D3BAD6C03DAC}" type="pres">
      <dgm:prSet presAssocID="{0BA2BE44-D8DF-40D0-9D16-C4FE3E0AFF56}" presName="EmptyPane1" presStyleCnt="0"/>
      <dgm:spPr/>
    </dgm:pt>
  </dgm:ptLst>
  <dgm:cxnLst>
    <dgm:cxn modelId="{8684D403-6A35-46F9-A9BB-F4AD6DC59618}" srcId="{107B3ADB-D5DE-408E-9701-3B858ED64D64}" destId="{B7B5FF01-D079-4D5C-9538-84557B54C298}" srcOrd="0" destOrd="0" parTransId="{AD8EB80E-77DC-4F2B-8F1E-D11A5DD296EF}" sibTransId="{A7B2F245-627F-42F1-BD70-ECED703C4DB7}"/>
    <dgm:cxn modelId="{D46EB20F-201A-4117-A202-07A212962806}" srcId="{4BE9A151-91C7-447E-9A24-08AD14588CB7}" destId="{6AEE26F4-9055-4F22-988D-AE4475E7AB60}" srcOrd="0" destOrd="0" parTransId="{37DA7AF1-542B-4FEA-B66E-4866A016A5BE}" sibTransId="{A119BADE-ED41-446E-BF67-61941EC64F23}"/>
    <dgm:cxn modelId="{CD9EFB3B-36EB-4C66-AD5E-52DC23483370}" srcId="{4BE9A151-91C7-447E-9A24-08AD14588CB7}" destId="{0BA2BE44-D8DF-40D0-9D16-C4FE3E0AFF56}" srcOrd="4" destOrd="0" parTransId="{E5C20CF3-8CF0-4F84-8018-6140EDA1E518}" sibTransId="{B9ECE8DD-86BB-407C-9B9B-7447261600FB}"/>
    <dgm:cxn modelId="{A19B915B-833A-4F60-931B-2ED0D561DA56}" type="presOf" srcId="{4BE9A151-91C7-447E-9A24-08AD14588CB7}" destId="{797A5B25-8EBC-44A9-9579-5BE7B2BB6B44}" srcOrd="0" destOrd="0" presId="urn:microsoft.com/office/officeart/2016/7/layout/RoundedRectangleTimeline"/>
    <dgm:cxn modelId="{F54C6B62-A81F-4ADD-8056-18D7C56AE89A}" type="presOf" srcId="{B7B5FF01-D079-4D5C-9538-84557B54C298}" destId="{66BF7E50-B0B9-4CA6-A85B-9D4651406A39}" srcOrd="0" destOrd="0" presId="urn:microsoft.com/office/officeart/2016/7/layout/RoundedRectangleTimeline"/>
    <dgm:cxn modelId="{A0FC334C-B238-4024-B9FB-CFBFB1CABFC9}" srcId="{4BE9A151-91C7-447E-9A24-08AD14588CB7}" destId="{3B093871-81B0-48D0-B480-ED40E425D20B}" srcOrd="2" destOrd="0" parTransId="{77F75844-0484-47D8-BAB8-907B103DB846}" sibTransId="{F8D117C9-76F0-4096-A146-F80EDCAEE92B}"/>
    <dgm:cxn modelId="{A410A16C-CCA7-4E49-83E1-3BE81571A2B4}" type="presOf" srcId="{3B093871-81B0-48D0-B480-ED40E425D20B}" destId="{DF130C67-BF13-4677-90C0-F9C57DA5AA1B}" srcOrd="0" destOrd="0" presId="urn:microsoft.com/office/officeart/2016/7/layout/RoundedRectangleTimeline"/>
    <dgm:cxn modelId="{4EB7ED7D-815F-469F-9116-571F8EF1D692}" type="presOf" srcId="{FC4CFB72-5AC6-421F-A20C-384E8D4E0855}" destId="{6CE949F8-A8F9-47DA-9570-4C2547B9FCE3}" srcOrd="0" destOrd="0" presId="urn:microsoft.com/office/officeart/2016/7/layout/RoundedRectangleTimeline"/>
    <dgm:cxn modelId="{1AC50580-EC3E-45D2-A5DB-99CA9D83D64D}" type="presOf" srcId="{107B3ADB-D5DE-408E-9701-3B858ED64D64}" destId="{A61E4841-3B62-4B4B-BAE0-5D5F6F7FAB89}" srcOrd="0" destOrd="0" presId="urn:microsoft.com/office/officeart/2016/7/layout/RoundedRectangleTimeline"/>
    <dgm:cxn modelId="{02153785-4F2A-431C-985B-DF62CB18C79B}" srcId="{3B093871-81B0-48D0-B480-ED40E425D20B}" destId="{6B3154D0-FC29-438C-82A5-0392ACFAD777}" srcOrd="0" destOrd="0" parTransId="{F7D66E85-992C-4912-82A4-FE9636C5C36D}" sibTransId="{0B53CE7E-475C-43F2-810E-B7EEFC1A5744}"/>
    <dgm:cxn modelId="{71D2BAA0-FA53-46F6-B533-AFDAD4F42FFE}" type="presOf" srcId="{FE10E69E-F151-491A-88F4-4212A7D9C29E}" destId="{13B45CE8-941B-42EE-9CEC-AAAF411B0D90}" srcOrd="0" destOrd="0" presId="urn:microsoft.com/office/officeart/2016/7/layout/RoundedRectangleTimeline"/>
    <dgm:cxn modelId="{D134D6AF-0E01-490E-A6A2-F9DB4EE9F254}" srcId="{6AEE26F4-9055-4F22-988D-AE4475E7AB60}" destId="{FC4CFB72-5AC6-421F-A20C-384E8D4E0855}" srcOrd="0" destOrd="0" parTransId="{C60818E5-58CD-474C-99F1-27C1FB52D592}" sibTransId="{AF2D4460-D8D3-4C50-8F6E-050EDF997934}"/>
    <dgm:cxn modelId="{DD3ABBB6-313D-443E-BB7C-5215320AE760}" type="presOf" srcId="{C23974EC-0585-40FE-A83F-9A9BBDB5EABC}" destId="{F702BEDA-295D-49EA-B3DC-50867B45CFCE}" srcOrd="0" destOrd="0" presId="urn:microsoft.com/office/officeart/2016/7/layout/RoundedRectangleTimeline"/>
    <dgm:cxn modelId="{1F7BF3C0-37A4-4998-A5FD-0ED6837D6369}" type="presOf" srcId="{6B3154D0-FC29-438C-82A5-0392ACFAD777}" destId="{6014709E-C54D-434E-BACD-32CB5C0EB9BB}" srcOrd="0" destOrd="0" presId="urn:microsoft.com/office/officeart/2016/7/layout/RoundedRectangleTimeline"/>
    <dgm:cxn modelId="{82ED2FCC-A285-4363-B539-5C9EC2D3FD52}" srcId="{4BE9A151-91C7-447E-9A24-08AD14588CB7}" destId="{C23974EC-0585-40FE-A83F-9A9BBDB5EABC}" srcOrd="1" destOrd="0" parTransId="{F7DD56FB-6A7B-4D83-86E0-E917742D6DF7}" sibTransId="{C72A9C4F-8BF9-47D7-A227-60DD8AB0316C}"/>
    <dgm:cxn modelId="{871708D5-E4F8-4C25-995F-FE09AB942A76}" type="presOf" srcId="{81E5F09E-7B45-43F4-918F-D2BEC3CDA1E6}" destId="{330A9184-E690-4554-BF0F-68F309CC0433}" srcOrd="0" destOrd="0" presId="urn:microsoft.com/office/officeart/2016/7/layout/RoundedRectangleTimeline"/>
    <dgm:cxn modelId="{3AA0E3DA-0410-43F3-949A-ACB6E1545AE9}" srcId="{C23974EC-0585-40FE-A83F-9A9BBDB5EABC}" destId="{81E5F09E-7B45-43F4-918F-D2BEC3CDA1E6}" srcOrd="0" destOrd="0" parTransId="{6F0EDFFC-19F9-4FA8-8836-BDCC51625944}" sibTransId="{6C7BA20C-0D7E-4767-9964-7D9B8D0C33EA}"/>
    <dgm:cxn modelId="{810C1BDC-5A80-4046-B1E8-0B97AD3E81D2}" type="presOf" srcId="{6AEE26F4-9055-4F22-988D-AE4475E7AB60}" destId="{CD64C4A9-5522-4616-8658-4758639623B5}" srcOrd="0" destOrd="0" presId="urn:microsoft.com/office/officeart/2016/7/layout/RoundedRectangleTimeline"/>
    <dgm:cxn modelId="{EF5E4DE7-5B1A-4A72-9BF3-F088620C785D}" srcId="{4BE9A151-91C7-447E-9A24-08AD14588CB7}" destId="{107B3ADB-D5DE-408E-9701-3B858ED64D64}" srcOrd="3" destOrd="0" parTransId="{A1E586A6-E2DA-40A5-B67B-1D562173FF29}" sibTransId="{8DD18E38-88BF-4994-9D9B-53E2FD780E30}"/>
    <dgm:cxn modelId="{06A764F1-4BD1-4C73-9F88-A2256712120B}" srcId="{0BA2BE44-D8DF-40D0-9D16-C4FE3E0AFF56}" destId="{FE10E69E-F151-491A-88F4-4212A7D9C29E}" srcOrd="0" destOrd="0" parTransId="{C52E9791-7827-4DD6-9575-51AF0502C9C9}" sibTransId="{81E5CD38-1990-4873-932E-897AFD6E1DBB}"/>
    <dgm:cxn modelId="{30CF07F9-CB13-46BF-8EBA-DBF8FA8E8FE9}" type="presOf" srcId="{0BA2BE44-D8DF-40D0-9D16-C4FE3E0AFF56}" destId="{652C4A4B-5BA3-4C6D-BDC1-2DF63B6C1A9A}" srcOrd="0" destOrd="0" presId="urn:microsoft.com/office/officeart/2016/7/layout/RoundedRectangleTimeline"/>
    <dgm:cxn modelId="{46A8AF77-03FD-4C04-8E40-3D8A383D96C1}" type="presParOf" srcId="{797A5B25-8EBC-44A9-9579-5BE7B2BB6B44}" destId="{DD76174F-20D1-415A-BDE6-7415674FFDCB}" srcOrd="0" destOrd="0" presId="urn:microsoft.com/office/officeart/2016/7/layout/RoundedRectangleTimeline"/>
    <dgm:cxn modelId="{59B29EBB-09C2-41CC-943B-1849485F0373}" type="presParOf" srcId="{DD76174F-20D1-415A-BDE6-7415674FFDCB}" destId="{CD64C4A9-5522-4616-8658-4758639623B5}" srcOrd="0" destOrd="0" presId="urn:microsoft.com/office/officeart/2016/7/layout/RoundedRectangleTimeline"/>
    <dgm:cxn modelId="{7DF877D6-69A4-440E-883C-49834BAFBA34}" type="presParOf" srcId="{DD76174F-20D1-415A-BDE6-7415674FFDCB}" destId="{6CE949F8-A8F9-47DA-9570-4C2547B9FCE3}" srcOrd="1" destOrd="0" presId="urn:microsoft.com/office/officeart/2016/7/layout/RoundedRectangleTimeline"/>
    <dgm:cxn modelId="{CD1E7FB4-41CC-4351-A7D0-6576BD455221}" type="presParOf" srcId="{DD76174F-20D1-415A-BDE6-7415674FFDCB}" destId="{6D8E3F6D-ABCB-40E5-94D5-13B5021D17B3}" srcOrd="2" destOrd="0" presId="urn:microsoft.com/office/officeart/2016/7/layout/RoundedRectangleTimeline"/>
    <dgm:cxn modelId="{F3010703-3970-4504-87B3-B6A2549AAC54}" type="presParOf" srcId="{DD76174F-20D1-415A-BDE6-7415674FFDCB}" destId="{C4EA5EA1-6F5C-42A5-A817-8256DA879C82}" srcOrd="3" destOrd="0" presId="urn:microsoft.com/office/officeart/2016/7/layout/RoundedRectangleTimeline"/>
    <dgm:cxn modelId="{27F58D24-73F6-444D-87B2-4CB2D094852A}" type="presParOf" srcId="{DD76174F-20D1-415A-BDE6-7415674FFDCB}" destId="{E3906691-D61F-4BB7-8287-CE1A37C575D5}" srcOrd="4" destOrd="0" presId="urn:microsoft.com/office/officeart/2016/7/layout/RoundedRectangleTimeline"/>
    <dgm:cxn modelId="{41DE0453-380F-42CC-88F6-C422588C5632}" type="presParOf" srcId="{797A5B25-8EBC-44A9-9579-5BE7B2BB6B44}" destId="{348C9CBA-3DD3-4AA2-ACCE-5B24B49951E6}" srcOrd="1" destOrd="0" presId="urn:microsoft.com/office/officeart/2016/7/layout/RoundedRectangleTimeline"/>
    <dgm:cxn modelId="{B166243E-4B4E-474A-ADFA-2A179A1E00DB}" type="presParOf" srcId="{797A5B25-8EBC-44A9-9579-5BE7B2BB6B44}" destId="{14142AD2-6500-4896-B225-27CF2CC0A17B}" srcOrd="2" destOrd="0" presId="urn:microsoft.com/office/officeart/2016/7/layout/RoundedRectangleTimeline"/>
    <dgm:cxn modelId="{DF0BCC68-323D-43B6-B53B-95E041D908A0}" type="presParOf" srcId="{14142AD2-6500-4896-B225-27CF2CC0A17B}" destId="{F702BEDA-295D-49EA-B3DC-50867B45CFCE}" srcOrd="0" destOrd="0" presId="urn:microsoft.com/office/officeart/2016/7/layout/RoundedRectangleTimeline"/>
    <dgm:cxn modelId="{E1CB00FF-F67F-4FEA-B0A4-5A8B2DFAD5D0}" type="presParOf" srcId="{14142AD2-6500-4896-B225-27CF2CC0A17B}" destId="{330A9184-E690-4554-BF0F-68F309CC0433}" srcOrd="1" destOrd="0" presId="urn:microsoft.com/office/officeart/2016/7/layout/RoundedRectangleTimeline"/>
    <dgm:cxn modelId="{8423A616-7A0B-4720-8AEE-A05FBD3CC585}" type="presParOf" srcId="{14142AD2-6500-4896-B225-27CF2CC0A17B}" destId="{95DBC6FD-1A66-4390-BDB6-B3CFDAA63C47}" srcOrd="2" destOrd="0" presId="urn:microsoft.com/office/officeart/2016/7/layout/RoundedRectangleTimeline"/>
    <dgm:cxn modelId="{D4205402-E4F3-4F60-AF4D-BFC41156A229}" type="presParOf" srcId="{14142AD2-6500-4896-B225-27CF2CC0A17B}" destId="{0B4436BC-451D-4DF1-92A1-AE4B3D24A0BC}" srcOrd="3" destOrd="0" presId="urn:microsoft.com/office/officeart/2016/7/layout/RoundedRectangleTimeline"/>
    <dgm:cxn modelId="{845DEF84-7112-413C-A462-0CFFAE10ECC6}" type="presParOf" srcId="{14142AD2-6500-4896-B225-27CF2CC0A17B}" destId="{1ABEC956-B82C-4846-B0E6-417CDBF49197}" srcOrd="4" destOrd="0" presId="urn:microsoft.com/office/officeart/2016/7/layout/RoundedRectangleTimeline"/>
    <dgm:cxn modelId="{55649B03-36F4-4C8A-96FC-40138E36A789}" type="presParOf" srcId="{797A5B25-8EBC-44A9-9579-5BE7B2BB6B44}" destId="{1EE8D177-863E-4C0A-9893-3B547C6697BD}" srcOrd="3" destOrd="0" presId="urn:microsoft.com/office/officeart/2016/7/layout/RoundedRectangleTimeline"/>
    <dgm:cxn modelId="{727A9885-3548-44C0-A9CB-70605D6E3DA6}" type="presParOf" srcId="{797A5B25-8EBC-44A9-9579-5BE7B2BB6B44}" destId="{DC4FF8E2-1F2C-499C-A191-AC2BAB71B0F9}" srcOrd="4" destOrd="0" presId="urn:microsoft.com/office/officeart/2016/7/layout/RoundedRectangleTimeline"/>
    <dgm:cxn modelId="{FC043062-3A0E-46F2-A74E-42C6BA06BB8E}" type="presParOf" srcId="{DC4FF8E2-1F2C-499C-A191-AC2BAB71B0F9}" destId="{DF130C67-BF13-4677-90C0-F9C57DA5AA1B}" srcOrd="0" destOrd="0" presId="urn:microsoft.com/office/officeart/2016/7/layout/RoundedRectangleTimeline"/>
    <dgm:cxn modelId="{D68BD6CD-0787-46A5-A1FD-BF8521678915}" type="presParOf" srcId="{DC4FF8E2-1F2C-499C-A191-AC2BAB71B0F9}" destId="{6014709E-C54D-434E-BACD-32CB5C0EB9BB}" srcOrd="1" destOrd="0" presId="urn:microsoft.com/office/officeart/2016/7/layout/RoundedRectangleTimeline"/>
    <dgm:cxn modelId="{4A5EFC72-E719-481B-9AFC-75C2DC23D4EC}" type="presParOf" srcId="{DC4FF8E2-1F2C-499C-A191-AC2BAB71B0F9}" destId="{BEAC430D-05C7-41C0-A22F-C397B1B76AF7}" srcOrd="2" destOrd="0" presId="urn:microsoft.com/office/officeart/2016/7/layout/RoundedRectangleTimeline"/>
    <dgm:cxn modelId="{86E2FCDB-FA79-45C1-B730-CF6460F2B71A}" type="presParOf" srcId="{DC4FF8E2-1F2C-499C-A191-AC2BAB71B0F9}" destId="{FF3BDD4B-3864-4D95-91DC-C5645AF45187}" srcOrd="3" destOrd="0" presId="urn:microsoft.com/office/officeart/2016/7/layout/RoundedRectangleTimeline"/>
    <dgm:cxn modelId="{6BB3586C-D26B-404F-8553-2740AF3E2942}" type="presParOf" srcId="{DC4FF8E2-1F2C-499C-A191-AC2BAB71B0F9}" destId="{14B111FB-1CB4-4479-824B-D7AA74BA4B28}" srcOrd="4" destOrd="0" presId="urn:microsoft.com/office/officeart/2016/7/layout/RoundedRectangleTimeline"/>
    <dgm:cxn modelId="{A354E936-E8B1-4186-8AA1-C77921F88BDB}" type="presParOf" srcId="{797A5B25-8EBC-44A9-9579-5BE7B2BB6B44}" destId="{E244331F-D946-484A-9FF8-8A158089A357}" srcOrd="5" destOrd="0" presId="urn:microsoft.com/office/officeart/2016/7/layout/RoundedRectangleTimeline"/>
    <dgm:cxn modelId="{A7C2C822-ACBA-407B-9CA1-3DAE9CA27A0E}" type="presParOf" srcId="{797A5B25-8EBC-44A9-9579-5BE7B2BB6B44}" destId="{88D6F93F-6F49-44ED-847A-F613A2304CA8}" srcOrd="6" destOrd="0" presId="urn:microsoft.com/office/officeart/2016/7/layout/RoundedRectangleTimeline"/>
    <dgm:cxn modelId="{296C98A2-B433-42C0-B908-38B2D38DD94A}" type="presParOf" srcId="{88D6F93F-6F49-44ED-847A-F613A2304CA8}" destId="{A61E4841-3B62-4B4B-BAE0-5D5F6F7FAB89}" srcOrd="0" destOrd="0" presId="urn:microsoft.com/office/officeart/2016/7/layout/RoundedRectangleTimeline"/>
    <dgm:cxn modelId="{CFF48D8D-FCF0-4402-BDB2-5E58AC693214}" type="presParOf" srcId="{88D6F93F-6F49-44ED-847A-F613A2304CA8}" destId="{66BF7E50-B0B9-4CA6-A85B-9D4651406A39}" srcOrd="1" destOrd="0" presId="urn:microsoft.com/office/officeart/2016/7/layout/RoundedRectangleTimeline"/>
    <dgm:cxn modelId="{1E6E322B-07EB-405C-AB34-FED6A4EF8392}" type="presParOf" srcId="{88D6F93F-6F49-44ED-847A-F613A2304CA8}" destId="{EB9F98AD-9D45-442C-A194-249D7586D6E7}" srcOrd="2" destOrd="0" presId="urn:microsoft.com/office/officeart/2016/7/layout/RoundedRectangleTimeline"/>
    <dgm:cxn modelId="{00BDDAE4-9ECD-408B-A6DE-1FDB23DDDD45}" type="presParOf" srcId="{88D6F93F-6F49-44ED-847A-F613A2304CA8}" destId="{520774B9-C451-4B7D-AC76-872CBD77E84C}" srcOrd="3" destOrd="0" presId="urn:microsoft.com/office/officeart/2016/7/layout/RoundedRectangleTimeline"/>
    <dgm:cxn modelId="{461F328D-9776-4432-A9BB-836E53460CAD}" type="presParOf" srcId="{88D6F93F-6F49-44ED-847A-F613A2304CA8}" destId="{3F7BE204-89A9-4052-8DFD-5BC8E1F1AE95}" srcOrd="4" destOrd="0" presId="urn:microsoft.com/office/officeart/2016/7/layout/RoundedRectangleTimeline"/>
    <dgm:cxn modelId="{F6535ECF-74FF-4F74-8C05-423DD866F42B}" type="presParOf" srcId="{797A5B25-8EBC-44A9-9579-5BE7B2BB6B44}" destId="{AD69C0DE-47C5-441D-A0E7-3C9A0174DA72}" srcOrd="7" destOrd="0" presId="urn:microsoft.com/office/officeart/2016/7/layout/RoundedRectangleTimeline"/>
    <dgm:cxn modelId="{E2E66369-8994-482E-9C5D-097836ACD5F4}" type="presParOf" srcId="{797A5B25-8EBC-44A9-9579-5BE7B2BB6B44}" destId="{C86D0D7B-5D00-4222-BC5F-73D82F45944E}" srcOrd="8" destOrd="0" presId="urn:microsoft.com/office/officeart/2016/7/layout/RoundedRectangleTimeline"/>
    <dgm:cxn modelId="{8CA466A0-3126-458B-80E2-E399A68F3511}" type="presParOf" srcId="{C86D0D7B-5D00-4222-BC5F-73D82F45944E}" destId="{652C4A4B-5BA3-4C6D-BDC1-2DF63B6C1A9A}" srcOrd="0" destOrd="0" presId="urn:microsoft.com/office/officeart/2016/7/layout/RoundedRectangleTimeline"/>
    <dgm:cxn modelId="{9B388D91-7076-4889-BECF-6853D2CE3BD8}" type="presParOf" srcId="{C86D0D7B-5D00-4222-BC5F-73D82F45944E}" destId="{13B45CE8-941B-42EE-9CEC-AAAF411B0D90}" srcOrd="1" destOrd="0" presId="urn:microsoft.com/office/officeart/2016/7/layout/RoundedRectangleTimeline"/>
    <dgm:cxn modelId="{599848F4-39D1-4AC9-8377-5EEFF8A6E036}" type="presParOf" srcId="{C86D0D7B-5D00-4222-BC5F-73D82F45944E}" destId="{C5F01E53-B37C-47A6-8FD9-1AECE9BB55DD}" srcOrd="2" destOrd="0" presId="urn:microsoft.com/office/officeart/2016/7/layout/RoundedRectangleTimeline"/>
    <dgm:cxn modelId="{48716AC6-14CE-4870-9F57-73C166874ADE}" type="presParOf" srcId="{C86D0D7B-5D00-4222-BC5F-73D82F45944E}" destId="{FECB649D-B764-48E3-8D76-12FE5F76F4A3}" srcOrd="3" destOrd="0" presId="urn:microsoft.com/office/officeart/2016/7/layout/RoundedRectangleTimeline"/>
    <dgm:cxn modelId="{FD71AC38-1B1C-4E8C-A512-47F24F4BF9B6}" type="presParOf" srcId="{C86D0D7B-5D00-4222-BC5F-73D82F45944E}" destId="{600703A7-07EC-4428-BFD1-D3BAD6C03DAC}"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C4A9-5522-4616-8658-4758639623B5}">
      <dsp:nvSpPr>
        <dsp:cNvPr id="0" name=""/>
        <dsp:cNvSpPr/>
      </dsp:nvSpPr>
      <dsp:spPr>
        <a:xfrm rot="16200000">
          <a:off x="1436060" y="738629"/>
          <a:ext cx="340074" cy="1923482"/>
        </a:xfrm>
        <a:prstGeom prst="round2Same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2 weeks ago</a:t>
          </a:r>
        </a:p>
      </dsp:txBody>
      <dsp:txXfrm rot="5400000">
        <a:off x="660958" y="1546934"/>
        <a:ext cx="1906881" cy="306872"/>
      </dsp:txXfrm>
    </dsp:sp>
    <dsp:sp modelId="{6CE949F8-A8F9-47DA-9570-4C2547B9FCE3}">
      <dsp:nvSpPr>
        <dsp:cNvPr id="0" name=""/>
        <dsp:cNvSpPr/>
      </dsp:nvSpPr>
      <dsp:spPr>
        <a:xfrm>
          <a:off x="3195"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Fractions, Decimals and Percentages Conversions </a:t>
          </a:r>
        </a:p>
        <a:p>
          <a:pPr marL="0" lvl="0" indent="0" algn="ctr" defTabSz="488950">
            <a:lnSpc>
              <a:spcPct val="90000"/>
            </a:lnSpc>
            <a:spcBef>
              <a:spcPct val="0"/>
            </a:spcBef>
            <a:spcAft>
              <a:spcPct val="35000"/>
            </a:spcAft>
            <a:buNone/>
          </a:pPr>
          <a:r>
            <a:rPr lang="en-US" sz="1100" kern="1200" dirty="0"/>
            <a:t>Proportion </a:t>
          </a:r>
        </a:p>
        <a:p>
          <a:pPr marL="0" lvl="0" indent="0" algn="ctr" defTabSz="488950">
            <a:lnSpc>
              <a:spcPct val="90000"/>
            </a:lnSpc>
            <a:spcBef>
              <a:spcPct val="0"/>
            </a:spcBef>
            <a:spcAft>
              <a:spcPct val="35000"/>
            </a:spcAft>
            <a:buNone/>
          </a:pPr>
          <a:endParaRPr lang="en-US" sz="1100" kern="1200" dirty="0"/>
        </a:p>
      </dsp:txBody>
      <dsp:txXfrm>
        <a:off x="3195" y="0"/>
        <a:ext cx="3205804" cy="1190259"/>
      </dsp:txXfrm>
    </dsp:sp>
    <dsp:sp modelId="{6D8E3F6D-ABCB-40E5-94D5-13B5021D17B3}">
      <dsp:nvSpPr>
        <dsp:cNvPr id="0" name=""/>
        <dsp:cNvSpPr/>
      </dsp:nvSpPr>
      <dsp:spPr>
        <a:xfrm>
          <a:off x="1606097" y="1258274"/>
          <a:ext cx="0" cy="272059"/>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EA5EA1-6F5C-42A5-A817-8256DA879C82}">
      <dsp:nvSpPr>
        <dsp:cNvPr id="0" name=""/>
        <dsp:cNvSpPr/>
      </dsp:nvSpPr>
      <dsp:spPr>
        <a:xfrm>
          <a:off x="1572089" y="1190259"/>
          <a:ext cx="68014" cy="6801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2BEDA-295D-49EA-B3DC-50867B45CFCE}">
      <dsp:nvSpPr>
        <dsp:cNvPr id="0" name=""/>
        <dsp:cNvSpPr/>
      </dsp:nvSpPr>
      <dsp:spPr>
        <a:xfrm>
          <a:off x="2567838" y="1530333"/>
          <a:ext cx="1923482" cy="340074"/>
        </a:xfrm>
        <a:prstGeom prst="rect">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Last week</a:t>
          </a:r>
        </a:p>
      </dsp:txBody>
      <dsp:txXfrm>
        <a:off x="2567838" y="1530333"/>
        <a:ext cx="1923482" cy="340074"/>
      </dsp:txXfrm>
    </dsp:sp>
    <dsp:sp modelId="{330A9184-E690-4554-BF0F-68F309CC0433}">
      <dsp:nvSpPr>
        <dsp:cNvPr id="0" name=""/>
        <dsp:cNvSpPr/>
      </dsp:nvSpPr>
      <dsp:spPr>
        <a:xfrm>
          <a:off x="1926677"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Probability</a:t>
          </a:r>
        </a:p>
        <a:p>
          <a:pPr marL="0" lvl="0" indent="0" algn="ctr" defTabSz="488950">
            <a:lnSpc>
              <a:spcPct val="90000"/>
            </a:lnSpc>
            <a:spcBef>
              <a:spcPct val="0"/>
            </a:spcBef>
            <a:spcAft>
              <a:spcPct val="35000"/>
            </a:spcAft>
            <a:buNone/>
          </a:pPr>
          <a:r>
            <a:rPr lang="en-US" sz="1100" kern="1200" dirty="0"/>
            <a:t> </a:t>
          </a:r>
        </a:p>
      </dsp:txBody>
      <dsp:txXfrm>
        <a:off x="1926677" y="2210482"/>
        <a:ext cx="3205804" cy="1190259"/>
      </dsp:txXfrm>
    </dsp:sp>
    <dsp:sp modelId="{95DBC6FD-1A66-4390-BDB6-B3CFDAA63C47}">
      <dsp:nvSpPr>
        <dsp:cNvPr id="0" name=""/>
        <dsp:cNvSpPr/>
      </dsp:nvSpPr>
      <dsp:spPr>
        <a:xfrm>
          <a:off x="3529579" y="1870408"/>
          <a:ext cx="0" cy="272059"/>
        </a:xfrm>
        <a:prstGeom prst="line">
          <a:avLst/>
        </a:prstGeom>
        <a:noFill/>
        <a:ln w="12700" cap="rnd" cmpd="sng" algn="ctr">
          <a:solidFill>
            <a:schemeClr val="accent2">
              <a:hueOff val="-741071"/>
              <a:satOff val="3550"/>
              <a:lumOff val="3284"/>
              <a:alphaOff val="0"/>
            </a:schemeClr>
          </a:solidFill>
          <a:prstDash val="dash"/>
        </a:ln>
        <a:effectLst/>
      </dsp:spPr>
      <dsp:style>
        <a:lnRef idx="1">
          <a:scrgbClr r="0" g="0" b="0"/>
        </a:lnRef>
        <a:fillRef idx="0">
          <a:scrgbClr r="0" g="0" b="0"/>
        </a:fillRef>
        <a:effectRef idx="0">
          <a:scrgbClr r="0" g="0" b="0"/>
        </a:effectRef>
        <a:fontRef idx="minor"/>
      </dsp:style>
    </dsp:sp>
    <dsp:sp modelId="{0B4436BC-451D-4DF1-92A1-AE4B3D24A0BC}">
      <dsp:nvSpPr>
        <dsp:cNvPr id="0" name=""/>
        <dsp:cNvSpPr/>
      </dsp:nvSpPr>
      <dsp:spPr>
        <a:xfrm>
          <a:off x="3495572" y="2142467"/>
          <a:ext cx="68014" cy="68014"/>
        </a:xfrm>
        <a:prstGeom prst="ellipse">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30C67-BF13-4677-90C0-F9C57DA5AA1B}">
      <dsp:nvSpPr>
        <dsp:cNvPr id="0" name=""/>
        <dsp:cNvSpPr/>
      </dsp:nvSpPr>
      <dsp:spPr>
        <a:xfrm>
          <a:off x="4491321" y="1530333"/>
          <a:ext cx="1923482" cy="340074"/>
        </a:xfrm>
        <a:prstGeom prst="rect">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This Week</a:t>
          </a:r>
        </a:p>
      </dsp:txBody>
      <dsp:txXfrm>
        <a:off x="4491321" y="1530333"/>
        <a:ext cx="1923482" cy="340074"/>
      </dsp:txXfrm>
    </dsp:sp>
    <dsp:sp modelId="{6014709E-C54D-434E-BACD-32CB5C0EB9BB}">
      <dsp:nvSpPr>
        <dsp:cNvPr id="0" name=""/>
        <dsp:cNvSpPr/>
      </dsp:nvSpPr>
      <dsp:spPr>
        <a:xfrm>
          <a:off x="3850160"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Number groups, primes, etc.</a:t>
          </a:r>
        </a:p>
        <a:p>
          <a:pPr marL="0" lvl="0" indent="0" algn="ctr" defTabSz="488950">
            <a:lnSpc>
              <a:spcPct val="90000"/>
            </a:lnSpc>
            <a:spcBef>
              <a:spcPct val="0"/>
            </a:spcBef>
            <a:spcAft>
              <a:spcPct val="35000"/>
            </a:spcAft>
            <a:buNone/>
          </a:pPr>
          <a:r>
            <a:rPr lang="en-US" sz="1100" kern="1200" dirty="0"/>
            <a:t>Prime factors</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HCF and LCM</a:t>
          </a:r>
        </a:p>
      </dsp:txBody>
      <dsp:txXfrm>
        <a:off x="3850160" y="0"/>
        <a:ext cx="3205804" cy="1190259"/>
      </dsp:txXfrm>
    </dsp:sp>
    <dsp:sp modelId="{BEAC430D-05C7-41C0-A22F-C397B1B76AF7}">
      <dsp:nvSpPr>
        <dsp:cNvPr id="0" name=""/>
        <dsp:cNvSpPr/>
      </dsp:nvSpPr>
      <dsp:spPr>
        <a:xfrm>
          <a:off x="5453062" y="1258274"/>
          <a:ext cx="0" cy="272059"/>
        </a:xfrm>
        <a:prstGeom prst="line">
          <a:avLst/>
        </a:prstGeom>
        <a:noFill/>
        <a:ln w="12700" cap="rnd" cmpd="sng" algn="ctr">
          <a:solidFill>
            <a:schemeClr val="accent2">
              <a:hueOff val="-1482143"/>
              <a:satOff val="7100"/>
              <a:lumOff val="6569"/>
              <a:alphaOff val="0"/>
            </a:schemeClr>
          </a:solidFill>
          <a:prstDash val="dash"/>
        </a:ln>
        <a:effectLst/>
      </dsp:spPr>
      <dsp:style>
        <a:lnRef idx="1">
          <a:scrgbClr r="0" g="0" b="0"/>
        </a:lnRef>
        <a:fillRef idx="0">
          <a:scrgbClr r="0" g="0" b="0"/>
        </a:fillRef>
        <a:effectRef idx="0">
          <a:scrgbClr r="0" g="0" b="0"/>
        </a:effectRef>
        <a:fontRef idx="minor"/>
      </dsp:style>
    </dsp:sp>
    <dsp:sp modelId="{FF3BDD4B-3864-4D95-91DC-C5645AF45187}">
      <dsp:nvSpPr>
        <dsp:cNvPr id="0" name=""/>
        <dsp:cNvSpPr/>
      </dsp:nvSpPr>
      <dsp:spPr>
        <a:xfrm>
          <a:off x="5419055" y="1190259"/>
          <a:ext cx="68014" cy="68014"/>
        </a:xfrm>
        <a:prstGeom prst="ellipse">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E4841-3B62-4B4B-BAE0-5D5F6F7FAB89}">
      <dsp:nvSpPr>
        <dsp:cNvPr id="0" name=""/>
        <dsp:cNvSpPr/>
      </dsp:nvSpPr>
      <dsp:spPr>
        <a:xfrm>
          <a:off x="6414803" y="1530333"/>
          <a:ext cx="1923482" cy="340074"/>
        </a:xfrm>
        <a:prstGeom prst="rect">
          <a:avLst/>
        </a:prstGeom>
        <a:solidFill>
          <a:schemeClr val="accent2">
            <a:hueOff val="-2223214"/>
            <a:satOff val="10650"/>
            <a:lumOff val="9853"/>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Next week</a:t>
          </a:r>
        </a:p>
      </dsp:txBody>
      <dsp:txXfrm>
        <a:off x="6414803" y="1530333"/>
        <a:ext cx="1923482" cy="340074"/>
      </dsp:txXfrm>
    </dsp:sp>
    <dsp:sp modelId="{66BF7E50-B0B9-4CA6-A85B-9D4651406A39}">
      <dsp:nvSpPr>
        <dsp:cNvPr id="0" name=""/>
        <dsp:cNvSpPr/>
      </dsp:nvSpPr>
      <dsp:spPr>
        <a:xfrm>
          <a:off x="5773642" y="2210482"/>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Ratio </a:t>
          </a:r>
        </a:p>
        <a:p>
          <a:pPr marL="0" lvl="0" indent="0" algn="ctr" defTabSz="488950">
            <a:lnSpc>
              <a:spcPct val="90000"/>
            </a:lnSpc>
            <a:spcBef>
              <a:spcPct val="0"/>
            </a:spcBef>
            <a:spcAft>
              <a:spcPct val="35000"/>
            </a:spcAft>
            <a:buNone/>
          </a:pPr>
          <a:endParaRPr lang="en-US" sz="1100" kern="1200" dirty="0"/>
        </a:p>
      </dsp:txBody>
      <dsp:txXfrm>
        <a:off x="5773642" y="2210482"/>
        <a:ext cx="3205804" cy="1190259"/>
      </dsp:txXfrm>
    </dsp:sp>
    <dsp:sp modelId="{EB9F98AD-9D45-442C-A194-249D7586D6E7}">
      <dsp:nvSpPr>
        <dsp:cNvPr id="0" name=""/>
        <dsp:cNvSpPr/>
      </dsp:nvSpPr>
      <dsp:spPr>
        <a:xfrm>
          <a:off x="7376545" y="1870408"/>
          <a:ext cx="0" cy="272059"/>
        </a:xfrm>
        <a:prstGeom prst="line">
          <a:avLst/>
        </a:prstGeom>
        <a:noFill/>
        <a:ln w="12700" cap="rnd" cmpd="sng" algn="ctr">
          <a:solidFill>
            <a:schemeClr val="accent2">
              <a:hueOff val="-2223214"/>
              <a:satOff val="10650"/>
              <a:lumOff val="9853"/>
              <a:alphaOff val="0"/>
            </a:schemeClr>
          </a:solidFill>
          <a:prstDash val="dash"/>
        </a:ln>
        <a:effectLst/>
      </dsp:spPr>
      <dsp:style>
        <a:lnRef idx="1">
          <a:scrgbClr r="0" g="0" b="0"/>
        </a:lnRef>
        <a:fillRef idx="0">
          <a:scrgbClr r="0" g="0" b="0"/>
        </a:fillRef>
        <a:effectRef idx="0">
          <a:scrgbClr r="0" g="0" b="0"/>
        </a:effectRef>
        <a:fontRef idx="minor"/>
      </dsp:style>
    </dsp:sp>
    <dsp:sp modelId="{520774B9-C451-4B7D-AC76-872CBD77E84C}">
      <dsp:nvSpPr>
        <dsp:cNvPr id="0" name=""/>
        <dsp:cNvSpPr/>
      </dsp:nvSpPr>
      <dsp:spPr>
        <a:xfrm>
          <a:off x="7342537" y="2142467"/>
          <a:ext cx="68014" cy="68014"/>
        </a:xfrm>
        <a:prstGeom prst="ellipse">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C4A4B-5BA3-4C6D-BDC1-2DF63B6C1A9A}">
      <dsp:nvSpPr>
        <dsp:cNvPr id="0" name=""/>
        <dsp:cNvSpPr/>
      </dsp:nvSpPr>
      <dsp:spPr>
        <a:xfrm rot="5400000">
          <a:off x="9129990" y="738629"/>
          <a:ext cx="340074" cy="1923482"/>
        </a:xfrm>
        <a:prstGeom prst="round2Same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Next Mock</a:t>
          </a:r>
        </a:p>
      </dsp:txBody>
      <dsp:txXfrm rot="-5400000">
        <a:off x="8338287" y="1546934"/>
        <a:ext cx="1906881" cy="306872"/>
      </dsp:txXfrm>
    </dsp:sp>
    <dsp:sp modelId="{13B45CE8-941B-42EE-9CEC-AAAF411B0D90}">
      <dsp:nvSpPr>
        <dsp:cNvPr id="0" name=""/>
        <dsp:cNvSpPr/>
      </dsp:nvSpPr>
      <dsp:spPr>
        <a:xfrm>
          <a:off x="7697125" y="0"/>
          <a:ext cx="3205804" cy="1190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 </a:t>
          </a:r>
        </a:p>
        <a:p>
          <a:pPr marL="0" lvl="0" indent="0" algn="ctr" defTabSz="488950">
            <a:lnSpc>
              <a:spcPct val="90000"/>
            </a:lnSpc>
            <a:spcBef>
              <a:spcPct val="0"/>
            </a:spcBef>
            <a:spcAft>
              <a:spcPct val="35000"/>
            </a:spcAft>
            <a:buNone/>
          </a:pPr>
          <a:r>
            <a:rPr lang="en-US" sz="1100" kern="1200" dirty="0"/>
            <a:t>Start of December </a:t>
          </a:r>
        </a:p>
      </dsp:txBody>
      <dsp:txXfrm>
        <a:off x="7697125" y="0"/>
        <a:ext cx="3205804" cy="1190259"/>
      </dsp:txXfrm>
    </dsp:sp>
    <dsp:sp modelId="{C5F01E53-B37C-47A6-8FD9-1AECE9BB55DD}">
      <dsp:nvSpPr>
        <dsp:cNvPr id="0" name=""/>
        <dsp:cNvSpPr/>
      </dsp:nvSpPr>
      <dsp:spPr>
        <a:xfrm>
          <a:off x="9300027" y="1258274"/>
          <a:ext cx="0" cy="272059"/>
        </a:xfrm>
        <a:prstGeom prst="line">
          <a:avLst/>
        </a:prstGeom>
        <a:noFill/>
        <a:ln w="12700" cap="rnd" cmpd="sng" algn="ctr">
          <a:solidFill>
            <a:schemeClr val="accent2">
              <a:hueOff val="-2964286"/>
              <a:satOff val="14200"/>
              <a:lumOff val="13137"/>
              <a:alphaOff val="0"/>
            </a:schemeClr>
          </a:solidFill>
          <a:prstDash val="dash"/>
        </a:ln>
        <a:effectLst/>
      </dsp:spPr>
      <dsp:style>
        <a:lnRef idx="1">
          <a:scrgbClr r="0" g="0" b="0"/>
        </a:lnRef>
        <a:fillRef idx="0">
          <a:scrgbClr r="0" g="0" b="0"/>
        </a:fillRef>
        <a:effectRef idx="0">
          <a:scrgbClr r="0" g="0" b="0"/>
        </a:effectRef>
        <a:fontRef idx="minor"/>
      </dsp:style>
    </dsp:sp>
    <dsp:sp modelId="{FECB649D-B764-48E3-8D76-12FE5F76F4A3}">
      <dsp:nvSpPr>
        <dsp:cNvPr id="0" name=""/>
        <dsp:cNvSpPr/>
      </dsp:nvSpPr>
      <dsp:spPr>
        <a:xfrm>
          <a:off x="9266020" y="1190259"/>
          <a:ext cx="68014" cy="68014"/>
        </a:xfrm>
        <a:prstGeom prst="ellipse">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AD818D7-DF4E-4C59-9BBA-548250DAC33A}" type="datetimeFigureOut">
              <a:rPr lang="en-US" smtClean="0"/>
              <a:t>8/23/2024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49229-E3F7-4B08-B8B0-567DB9AE2DBD}"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86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760AF-08CF-488B-8265-5F1D88C1C64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756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D41802-9AAA-4EB8-B737-B207AD0C712F}"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4892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27BB6-0FDA-4EDD-A5D1-79FFF12955B7}"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089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B08FB-4F0B-44DE-8994-0595D6ECCDC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739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9AB015-62A3-4A29-BC49-965FA4BE59CA}"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996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46181-5447-4050-89D3-AA326DE4DA13}"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4761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0F08-CAEB-42BA-9362-548763B98147}"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33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026DC-D31F-40BA-B49D-47D87B9BA087}"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991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464DF-92FB-4D4C-B2DE-15BC5F46772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80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F1A99-F4C1-4E12-B7D3-A88A44F4EB10}"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09141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E7458-324C-48F7-80F5-74B19E1CAFEB}" type="datetime1">
              <a:rPr lang="en-US" smtClean="0"/>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614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B054C-5E05-4896-867A-8DB56A20C8AC}" type="datetime1">
              <a:rPr lang="en-US" smtClean="0"/>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76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4B787-46DA-4B4F-B781-E768630FCF2A}" type="datetime1">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88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E38CE2-82D3-4BA2-B844-E7281181CD7A}"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906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0FF511-91B4-4318-A9F6-BECE1367AD14}"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714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A39CD9-90D5-49BD-B792-F7F07D136C39}" type="datetime1">
              <a:rPr lang="en-US" smtClean="0"/>
              <a:t>8/23/2024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3000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athsgenie.co.uk/resources/4-HCF-and-LC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athsgenie.co.uk/resources/4-HCF-and-LCM.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athsgenie.co.uk/resources/4-HCF-and-LCMan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ngahigh.com/en-gb/games/sigmaprime" TargetMode="External"/><Relationship Id="rId2" Type="http://schemas.openxmlformats.org/officeDocument/2006/relationships/hyperlink" Target="https://moodle.coventrycollege.ac.uk/course/view.php?id=3757"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mailto:jjowett@coventrycollege.ac.uk"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Factors, Multiples &amp; Primes </a:t>
            </a:r>
          </a:p>
        </p:txBody>
      </p:sp>
      <p:sp>
        <p:nvSpPr>
          <p:cNvPr id="3" name="Subtitle 2">
            <a:extLst>
              <a:ext uri="{FF2B5EF4-FFF2-40B4-BE49-F238E27FC236}">
                <a16:creationId xmlns:a16="http://schemas.microsoft.com/office/drawing/2014/main" id="{728B1921-F533-4F9E-8BF6-80EC4D451D77}"/>
              </a:ext>
            </a:extLst>
          </p:cNvPr>
          <p:cNvSpPr>
            <a:spLocks noGrp="1"/>
          </p:cNvSpPr>
          <p:nvPr>
            <p:ph type="subTitle" idx="1"/>
          </p:nvPr>
        </p:nvSpPr>
        <p:spPr>
          <a:xfrm>
            <a:off x="4548104" y="3962087"/>
            <a:ext cx="6634275" cy="1875041"/>
          </a:xfrm>
        </p:spPr>
        <p:txBody>
          <a:bodyPr>
            <a:normAutofit fontScale="47500" lnSpcReduction="20000"/>
          </a:bodyPr>
          <a:lstStyle/>
          <a:p>
            <a:pPr algn="l"/>
            <a:r>
              <a:rPr lang="en-US" sz="5600" dirty="0">
                <a:solidFill>
                  <a:srgbClr val="FFFFFF">
                    <a:alpha val="70000"/>
                  </a:srgbClr>
                </a:solidFill>
              </a:rPr>
              <a:t>Grade 3</a:t>
            </a:r>
          </a:p>
          <a:p>
            <a:pPr algn="l"/>
            <a:r>
              <a:rPr lang="en-US" sz="5600" dirty="0">
                <a:solidFill>
                  <a:srgbClr val="FFFFFF">
                    <a:alpha val="70000"/>
                  </a:srgbClr>
                </a:solidFill>
              </a:rPr>
              <a:t>Lesson 1 </a:t>
            </a:r>
          </a:p>
          <a:p>
            <a:pPr algn="l"/>
            <a:endParaRPr lang="en-US" sz="5600" dirty="0">
              <a:solidFill>
                <a:srgbClr val="FFFFFF">
                  <a:alpha val="70000"/>
                </a:srgbClr>
              </a:solidFill>
            </a:endParaRPr>
          </a:p>
          <a:p>
            <a:pPr algn="l"/>
            <a:endParaRPr lang="en-US" dirty="0">
              <a:solidFill>
                <a:srgbClr val="FFFFFF">
                  <a:alpha val="70000"/>
                </a:srgbClr>
              </a:solidFill>
            </a:endParaRPr>
          </a:p>
          <a:p>
            <a:pPr algn="l"/>
            <a:r>
              <a:rPr lang="en-US" sz="2500" dirty="0">
                <a:solidFill>
                  <a:srgbClr val="FFFFFF">
                    <a:alpha val="70000"/>
                  </a:srgbClr>
                </a:solidFill>
              </a:rPr>
              <a:t>Jamie Jowett </a:t>
            </a:r>
          </a:p>
        </p:txBody>
      </p:sp>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p:txBody>
          <a:bodyPr/>
          <a:lstStyle/>
          <a:p>
            <a:r>
              <a:rPr lang="en-GB" dirty="0"/>
              <a:t>How to tell if a number is prime </a:t>
            </a:r>
          </a:p>
        </p:txBody>
      </p:sp>
      <p:sp>
        <p:nvSpPr>
          <p:cNvPr id="3" name="Content Placeholder 2">
            <a:extLst>
              <a:ext uri="{FF2B5EF4-FFF2-40B4-BE49-F238E27FC236}">
                <a16:creationId xmlns:a16="http://schemas.microsoft.com/office/drawing/2014/main" id="{A0C042B4-F34B-41FB-A9B8-1A1A3EB57664}"/>
              </a:ext>
            </a:extLst>
          </p:cNvPr>
          <p:cNvSpPr>
            <a:spLocks noGrp="1"/>
          </p:cNvSpPr>
          <p:nvPr>
            <p:ph idx="1"/>
          </p:nvPr>
        </p:nvSpPr>
        <p:spPr>
          <a:xfrm>
            <a:off x="677334" y="1488613"/>
            <a:ext cx="8596668" cy="3880773"/>
          </a:xfrm>
        </p:spPr>
        <p:txBody>
          <a:bodyPr/>
          <a:lstStyle/>
          <a:p>
            <a:r>
              <a:rPr lang="en-GB" dirty="0"/>
              <a:t>We can look at trying to make the number with all the times tables … </a:t>
            </a:r>
          </a:p>
          <a:p>
            <a:r>
              <a:rPr lang="en-GB" dirty="0"/>
              <a:t>Lets say our number is … </a:t>
            </a:r>
          </a:p>
        </p:txBody>
      </p:sp>
      <p:sp>
        <p:nvSpPr>
          <p:cNvPr id="4" name="TextBox 3">
            <a:extLst>
              <a:ext uri="{FF2B5EF4-FFF2-40B4-BE49-F238E27FC236}">
                <a16:creationId xmlns:a16="http://schemas.microsoft.com/office/drawing/2014/main" id="{106C95EB-7F25-4732-9CDD-C2CBED1A9846}"/>
              </a:ext>
            </a:extLst>
          </p:cNvPr>
          <p:cNvSpPr txBox="1"/>
          <p:nvPr/>
        </p:nvSpPr>
        <p:spPr>
          <a:xfrm>
            <a:off x="1087772" y="2768205"/>
            <a:ext cx="2670496" cy="3139321"/>
          </a:xfrm>
          <a:prstGeom prst="rect">
            <a:avLst/>
          </a:prstGeom>
          <a:noFill/>
        </p:spPr>
        <p:txBody>
          <a:bodyPr wrap="square" rtlCol="0">
            <a:spAutoFit/>
          </a:bodyPr>
          <a:lstStyle/>
          <a:p>
            <a:r>
              <a:rPr lang="en-GB" dirty="0"/>
              <a:t>24 We can have </a:t>
            </a:r>
          </a:p>
          <a:p>
            <a:r>
              <a:rPr lang="en-GB" dirty="0"/>
              <a:t>1 X 24</a:t>
            </a:r>
          </a:p>
          <a:p>
            <a:r>
              <a:rPr lang="en-GB" dirty="0"/>
              <a:t>2 X 12</a:t>
            </a:r>
          </a:p>
          <a:p>
            <a:r>
              <a:rPr lang="en-GB" dirty="0"/>
              <a:t>3 X 8</a:t>
            </a:r>
          </a:p>
          <a:p>
            <a:r>
              <a:rPr lang="en-GB" dirty="0"/>
              <a:t>4 X 6</a:t>
            </a:r>
          </a:p>
          <a:p>
            <a:r>
              <a:rPr lang="en-GB" dirty="0"/>
              <a:t>5 X ? No not in 5 X table </a:t>
            </a:r>
          </a:p>
          <a:p>
            <a:r>
              <a:rPr lang="en-GB" dirty="0"/>
              <a:t>6 X 4 … </a:t>
            </a:r>
          </a:p>
          <a:p>
            <a:r>
              <a:rPr lang="en-GB" dirty="0"/>
              <a:t>now we are repeating … these are all its factors … it has more than 2 so is not prime </a:t>
            </a:r>
          </a:p>
        </p:txBody>
      </p:sp>
      <p:sp>
        <p:nvSpPr>
          <p:cNvPr id="5" name="TextBox 4">
            <a:extLst>
              <a:ext uri="{FF2B5EF4-FFF2-40B4-BE49-F238E27FC236}">
                <a16:creationId xmlns:a16="http://schemas.microsoft.com/office/drawing/2014/main" id="{0FE405FF-3ACB-4D6A-98B1-1143DAE2CF38}"/>
              </a:ext>
            </a:extLst>
          </p:cNvPr>
          <p:cNvSpPr txBox="1"/>
          <p:nvPr/>
        </p:nvSpPr>
        <p:spPr>
          <a:xfrm>
            <a:off x="4975668" y="2768205"/>
            <a:ext cx="3597881" cy="2862322"/>
          </a:xfrm>
          <a:prstGeom prst="rect">
            <a:avLst/>
          </a:prstGeom>
          <a:noFill/>
        </p:spPr>
        <p:txBody>
          <a:bodyPr wrap="square" rtlCol="0">
            <a:spAutoFit/>
          </a:bodyPr>
          <a:lstStyle/>
          <a:p>
            <a:r>
              <a:rPr lang="en-GB" dirty="0"/>
              <a:t>17 We can have </a:t>
            </a:r>
          </a:p>
          <a:p>
            <a:r>
              <a:rPr lang="en-GB" dirty="0"/>
              <a:t>1 X 17</a:t>
            </a:r>
          </a:p>
          <a:p>
            <a:r>
              <a:rPr lang="en-GB" dirty="0"/>
              <a:t>2 X ? No 2X8 = 16 2X9 = 18</a:t>
            </a:r>
          </a:p>
          <a:p>
            <a:r>
              <a:rPr lang="en-GB" dirty="0"/>
              <a:t>3 X ? No </a:t>
            </a:r>
            <a:r>
              <a:rPr lang="en-GB" b="1" u="sng" dirty="0"/>
              <a:t>3X5</a:t>
            </a:r>
            <a:r>
              <a:rPr lang="en-GB" dirty="0"/>
              <a:t> = 15 </a:t>
            </a:r>
            <a:r>
              <a:rPr lang="en-GB" b="1" u="sng" dirty="0"/>
              <a:t>3X6</a:t>
            </a:r>
            <a:r>
              <a:rPr lang="en-GB" dirty="0"/>
              <a:t> = 18</a:t>
            </a:r>
          </a:p>
          <a:p>
            <a:r>
              <a:rPr lang="en-GB" dirty="0"/>
              <a:t>4 X ? No 4X4 = 16 4X5 = 20</a:t>
            </a:r>
          </a:p>
          <a:p>
            <a:r>
              <a:rPr lang="en-GB" dirty="0"/>
              <a:t>5 X ? No </a:t>
            </a:r>
            <a:r>
              <a:rPr lang="en-GB" b="1" u="sng" dirty="0"/>
              <a:t>5X3</a:t>
            </a:r>
            <a:r>
              <a:rPr lang="en-GB" dirty="0"/>
              <a:t> = 15 5X5 = 25</a:t>
            </a:r>
          </a:p>
          <a:p>
            <a:r>
              <a:rPr lang="en-GB" dirty="0"/>
              <a:t>6 X ? No … and so on </a:t>
            </a:r>
          </a:p>
          <a:p>
            <a:r>
              <a:rPr lang="en-GB" dirty="0"/>
              <a:t>As you can see we are repeating</a:t>
            </a:r>
          </a:p>
          <a:p>
            <a:r>
              <a:rPr lang="en-GB" dirty="0"/>
              <a:t>… so we only have 2 factors 1 and 17 … so its prime. </a:t>
            </a:r>
          </a:p>
        </p:txBody>
      </p:sp>
    </p:spTree>
    <p:extLst>
      <p:ext uri="{BB962C8B-B14F-4D97-AF65-F5344CB8AC3E}">
        <p14:creationId xmlns:p14="http://schemas.microsoft.com/office/powerpoint/2010/main" val="41529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D0B5A9B6-946F-4460-B8B2-0C598DE42C5C}"/>
              </a:ext>
            </a:extLst>
          </p:cNvPr>
          <p:cNvSpPr/>
          <p:nvPr/>
        </p:nvSpPr>
        <p:spPr>
          <a:xfrm>
            <a:off x="8109417" y="4874288"/>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CE377ACC-4A7A-4369-BB25-0C8D6CCDBE06}"/>
              </a:ext>
            </a:extLst>
          </p:cNvPr>
          <p:cNvSpPr/>
          <p:nvPr/>
        </p:nvSpPr>
        <p:spPr>
          <a:xfrm>
            <a:off x="6803164" y="4865848"/>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0E63D10F-C90F-43A0-BAA1-6EFCC89543F5}"/>
              </a:ext>
            </a:extLst>
          </p:cNvPr>
          <p:cNvSpPr/>
          <p:nvPr/>
        </p:nvSpPr>
        <p:spPr>
          <a:xfrm>
            <a:off x="6058304" y="4089075"/>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02BD0613-5932-4197-9FC3-3AA52E286506}"/>
              </a:ext>
            </a:extLst>
          </p:cNvPr>
          <p:cNvSpPr/>
          <p:nvPr/>
        </p:nvSpPr>
        <p:spPr>
          <a:xfrm>
            <a:off x="5349474" y="3307759"/>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3FA8C6D-B403-41B6-BFE8-9AF0CE28C283}"/>
              </a:ext>
            </a:extLst>
          </p:cNvPr>
          <p:cNvSpPr/>
          <p:nvPr/>
        </p:nvSpPr>
        <p:spPr>
          <a:xfrm>
            <a:off x="5066044" y="1957874"/>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p:txBody>
          <a:bodyPr/>
          <a:lstStyle/>
          <a:p>
            <a:r>
              <a:rPr lang="en-GB" dirty="0"/>
              <a:t>Prime factors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77334" y="1488613"/>
            <a:ext cx="8596668" cy="3880773"/>
          </a:xfrm>
        </p:spPr>
        <p:txBody>
          <a:bodyPr/>
          <a:lstStyle/>
          <a:p>
            <a:r>
              <a:rPr lang="en-GB" dirty="0"/>
              <a:t>Now we are going to look at how to write numbers as a product of its prime factors …</a:t>
            </a:r>
          </a:p>
        </p:txBody>
      </p:sp>
      <p:sp>
        <p:nvSpPr>
          <p:cNvPr id="43" name="Oval 42">
            <a:extLst>
              <a:ext uri="{FF2B5EF4-FFF2-40B4-BE49-F238E27FC236}">
                <a16:creationId xmlns:a16="http://schemas.microsoft.com/office/drawing/2014/main" id="{4FF4E04A-6004-4649-8FF8-C34999129DAB}"/>
              </a:ext>
            </a:extLst>
          </p:cNvPr>
          <p:cNvSpPr/>
          <p:nvPr/>
        </p:nvSpPr>
        <p:spPr>
          <a:xfrm>
            <a:off x="4159563" y="2583933"/>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0FDE9A0D-AEA8-443D-94A5-7FD8A0F7A20E}"/>
              </a:ext>
            </a:extLst>
          </p:cNvPr>
          <p:cNvSpPr txBox="1"/>
          <p:nvPr/>
        </p:nvSpPr>
        <p:spPr>
          <a:xfrm>
            <a:off x="5173333" y="1977182"/>
            <a:ext cx="1468074" cy="523220"/>
          </a:xfrm>
          <a:prstGeom prst="rect">
            <a:avLst/>
          </a:prstGeom>
          <a:noFill/>
        </p:spPr>
        <p:txBody>
          <a:bodyPr wrap="square" rtlCol="0">
            <a:spAutoFit/>
          </a:bodyPr>
          <a:lstStyle/>
          <a:p>
            <a:pPr algn="just"/>
            <a:r>
              <a:rPr lang="en-GB" sz="2800" dirty="0"/>
              <a:t>300</a:t>
            </a:r>
          </a:p>
        </p:txBody>
      </p:sp>
      <p:sp>
        <p:nvSpPr>
          <p:cNvPr id="5" name="TextBox 4">
            <a:extLst>
              <a:ext uri="{FF2B5EF4-FFF2-40B4-BE49-F238E27FC236}">
                <a16:creationId xmlns:a16="http://schemas.microsoft.com/office/drawing/2014/main" id="{BEF4AA32-C22E-4394-83AD-901B709EDEB4}"/>
              </a:ext>
            </a:extLst>
          </p:cNvPr>
          <p:cNvSpPr txBox="1"/>
          <p:nvPr/>
        </p:nvSpPr>
        <p:spPr>
          <a:xfrm>
            <a:off x="4439296" y="2609829"/>
            <a:ext cx="1468074" cy="523220"/>
          </a:xfrm>
          <a:prstGeom prst="rect">
            <a:avLst/>
          </a:prstGeom>
          <a:noFill/>
        </p:spPr>
        <p:txBody>
          <a:bodyPr wrap="square" rtlCol="0">
            <a:spAutoFit/>
          </a:bodyPr>
          <a:lstStyle/>
          <a:p>
            <a:r>
              <a:rPr lang="en-GB" sz="2800" dirty="0"/>
              <a:t>5</a:t>
            </a:r>
          </a:p>
        </p:txBody>
      </p:sp>
      <p:sp>
        <p:nvSpPr>
          <p:cNvPr id="6" name="TextBox 5">
            <a:extLst>
              <a:ext uri="{FF2B5EF4-FFF2-40B4-BE49-F238E27FC236}">
                <a16:creationId xmlns:a16="http://schemas.microsoft.com/office/drawing/2014/main" id="{AA57FABA-B7F8-4745-93E1-4B6B0C59E87E}"/>
              </a:ext>
            </a:extLst>
          </p:cNvPr>
          <p:cNvSpPr txBox="1"/>
          <p:nvPr/>
        </p:nvSpPr>
        <p:spPr>
          <a:xfrm>
            <a:off x="6210008" y="2609829"/>
            <a:ext cx="1468074" cy="523220"/>
          </a:xfrm>
          <a:prstGeom prst="rect">
            <a:avLst/>
          </a:prstGeom>
          <a:noFill/>
        </p:spPr>
        <p:txBody>
          <a:bodyPr wrap="square" rtlCol="0">
            <a:spAutoFit/>
          </a:bodyPr>
          <a:lstStyle/>
          <a:p>
            <a:r>
              <a:rPr lang="en-GB" sz="2800" dirty="0"/>
              <a:t>60</a:t>
            </a:r>
          </a:p>
        </p:txBody>
      </p:sp>
      <p:sp>
        <p:nvSpPr>
          <p:cNvPr id="7" name="TextBox 6">
            <a:extLst>
              <a:ext uri="{FF2B5EF4-FFF2-40B4-BE49-F238E27FC236}">
                <a16:creationId xmlns:a16="http://schemas.microsoft.com/office/drawing/2014/main" id="{F4713075-2704-44B9-BF40-C1DBF691334D}"/>
              </a:ext>
            </a:extLst>
          </p:cNvPr>
          <p:cNvSpPr txBox="1"/>
          <p:nvPr/>
        </p:nvSpPr>
        <p:spPr>
          <a:xfrm>
            <a:off x="5613748" y="3307759"/>
            <a:ext cx="1468074" cy="523220"/>
          </a:xfrm>
          <a:prstGeom prst="rect">
            <a:avLst/>
          </a:prstGeom>
          <a:noFill/>
        </p:spPr>
        <p:txBody>
          <a:bodyPr wrap="square" rtlCol="0">
            <a:spAutoFit/>
          </a:bodyPr>
          <a:lstStyle/>
          <a:p>
            <a:r>
              <a:rPr lang="en-GB" sz="2800" dirty="0"/>
              <a:t>2</a:t>
            </a:r>
          </a:p>
        </p:txBody>
      </p:sp>
      <p:sp>
        <p:nvSpPr>
          <p:cNvPr id="8" name="TextBox 7">
            <a:extLst>
              <a:ext uri="{FF2B5EF4-FFF2-40B4-BE49-F238E27FC236}">
                <a16:creationId xmlns:a16="http://schemas.microsoft.com/office/drawing/2014/main" id="{3021DA3B-78B0-4873-AF92-067CC079ACE2}"/>
              </a:ext>
            </a:extLst>
          </p:cNvPr>
          <p:cNvSpPr txBox="1"/>
          <p:nvPr/>
        </p:nvSpPr>
        <p:spPr>
          <a:xfrm>
            <a:off x="6944045" y="3317174"/>
            <a:ext cx="1468074" cy="523220"/>
          </a:xfrm>
          <a:prstGeom prst="rect">
            <a:avLst/>
          </a:prstGeom>
          <a:noFill/>
        </p:spPr>
        <p:txBody>
          <a:bodyPr wrap="square" rtlCol="0">
            <a:spAutoFit/>
          </a:bodyPr>
          <a:lstStyle/>
          <a:p>
            <a:r>
              <a:rPr lang="en-GB" sz="2800" dirty="0"/>
              <a:t>30</a:t>
            </a:r>
          </a:p>
        </p:txBody>
      </p:sp>
      <p:sp>
        <p:nvSpPr>
          <p:cNvPr id="9" name="TextBox 8">
            <a:extLst>
              <a:ext uri="{FF2B5EF4-FFF2-40B4-BE49-F238E27FC236}">
                <a16:creationId xmlns:a16="http://schemas.microsoft.com/office/drawing/2014/main" id="{77B51529-210B-47F5-A399-6D896CA6C53B}"/>
              </a:ext>
            </a:extLst>
          </p:cNvPr>
          <p:cNvSpPr txBox="1"/>
          <p:nvPr/>
        </p:nvSpPr>
        <p:spPr>
          <a:xfrm>
            <a:off x="6350766" y="4088043"/>
            <a:ext cx="1468074" cy="523220"/>
          </a:xfrm>
          <a:prstGeom prst="rect">
            <a:avLst/>
          </a:prstGeom>
          <a:noFill/>
        </p:spPr>
        <p:txBody>
          <a:bodyPr wrap="square" rtlCol="0">
            <a:spAutoFit/>
          </a:bodyPr>
          <a:lstStyle/>
          <a:p>
            <a:r>
              <a:rPr lang="en-GB" sz="2800" dirty="0"/>
              <a:t>2</a:t>
            </a:r>
          </a:p>
        </p:txBody>
      </p:sp>
      <p:sp>
        <p:nvSpPr>
          <p:cNvPr id="10" name="TextBox 9">
            <a:extLst>
              <a:ext uri="{FF2B5EF4-FFF2-40B4-BE49-F238E27FC236}">
                <a16:creationId xmlns:a16="http://schemas.microsoft.com/office/drawing/2014/main" id="{BB79F1D0-E66A-4176-AFB2-9A26DEDB6BE6}"/>
              </a:ext>
            </a:extLst>
          </p:cNvPr>
          <p:cNvSpPr txBox="1"/>
          <p:nvPr/>
        </p:nvSpPr>
        <p:spPr>
          <a:xfrm>
            <a:off x="7608160" y="4088043"/>
            <a:ext cx="1468074" cy="523220"/>
          </a:xfrm>
          <a:prstGeom prst="rect">
            <a:avLst/>
          </a:prstGeom>
          <a:noFill/>
        </p:spPr>
        <p:txBody>
          <a:bodyPr wrap="square" rtlCol="0">
            <a:spAutoFit/>
          </a:bodyPr>
          <a:lstStyle/>
          <a:p>
            <a:r>
              <a:rPr lang="en-GB" sz="2800" dirty="0"/>
              <a:t>15</a:t>
            </a:r>
          </a:p>
        </p:txBody>
      </p:sp>
      <p:sp>
        <p:nvSpPr>
          <p:cNvPr id="11" name="TextBox 10">
            <a:extLst>
              <a:ext uri="{FF2B5EF4-FFF2-40B4-BE49-F238E27FC236}">
                <a16:creationId xmlns:a16="http://schemas.microsoft.com/office/drawing/2014/main" id="{C31EE104-DACA-4D5C-906F-685ADD4950E2}"/>
              </a:ext>
            </a:extLst>
          </p:cNvPr>
          <p:cNvSpPr txBox="1"/>
          <p:nvPr/>
        </p:nvSpPr>
        <p:spPr>
          <a:xfrm>
            <a:off x="7095943" y="4901037"/>
            <a:ext cx="427912" cy="523220"/>
          </a:xfrm>
          <a:prstGeom prst="rect">
            <a:avLst/>
          </a:prstGeom>
          <a:noFill/>
        </p:spPr>
        <p:txBody>
          <a:bodyPr wrap="square" rtlCol="0">
            <a:spAutoFit/>
          </a:bodyPr>
          <a:lstStyle/>
          <a:p>
            <a:r>
              <a:rPr lang="en-GB" sz="2800" dirty="0"/>
              <a:t>5</a:t>
            </a:r>
          </a:p>
        </p:txBody>
      </p:sp>
      <p:sp>
        <p:nvSpPr>
          <p:cNvPr id="12" name="TextBox 11">
            <a:extLst>
              <a:ext uri="{FF2B5EF4-FFF2-40B4-BE49-F238E27FC236}">
                <a16:creationId xmlns:a16="http://schemas.microsoft.com/office/drawing/2014/main" id="{E1B662A4-D788-4F60-B948-6C222CF7C9C0}"/>
              </a:ext>
            </a:extLst>
          </p:cNvPr>
          <p:cNvSpPr txBox="1"/>
          <p:nvPr/>
        </p:nvSpPr>
        <p:spPr>
          <a:xfrm>
            <a:off x="8399479" y="4879600"/>
            <a:ext cx="1468074" cy="523220"/>
          </a:xfrm>
          <a:prstGeom prst="rect">
            <a:avLst/>
          </a:prstGeom>
          <a:noFill/>
        </p:spPr>
        <p:txBody>
          <a:bodyPr wrap="square" rtlCol="0">
            <a:spAutoFit/>
          </a:bodyPr>
          <a:lstStyle/>
          <a:p>
            <a:r>
              <a:rPr lang="en-GB" sz="2800" dirty="0"/>
              <a:t>3</a:t>
            </a:r>
          </a:p>
        </p:txBody>
      </p:sp>
      <p:sp>
        <p:nvSpPr>
          <p:cNvPr id="14" name="Oval 13">
            <a:extLst>
              <a:ext uri="{FF2B5EF4-FFF2-40B4-BE49-F238E27FC236}">
                <a16:creationId xmlns:a16="http://schemas.microsoft.com/office/drawing/2014/main" id="{713B9924-9E3D-4600-9468-B76517BD28A4}"/>
              </a:ext>
            </a:extLst>
          </p:cNvPr>
          <p:cNvSpPr/>
          <p:nvPr/>
        </p:nvSpPr>
        <p:spPr>
          <a:xfrm>
            <a:off x="4161153" y="2583933"/>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8458D2C-E031-41A6-B8B5-0917C743E322}"/>
              </a:ext>
            </a:extLst>
          </p:cNvPr>
          <p:cNvSpPr/>
          <p:nvPr/>
        </p:nvSpPr>
        <p:spPr>
          <a:xfrm>
            <a:off x="6029180" y="258745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DCDC969-BFCD-46FF-AD43-BCBDB3FD9747}"/>
              </a:ext>
            </a:extLst>
          </p:cNvPr>
          <p:cNvSpPr/>
          <p:nvPr/>
        </p:nvSpPr>
        <p:spPr>
          <a:xfrm>
            <a:off x="5344930" y="3307759"/>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D187985-8944-44B0-9858-16C9B815D352}"/>
              </a:ext>
            </a:extLst>
          </p:cNvPr>
          <p:cNvSpPr/>
          <p:nvPr/>
        </p:nvSpPr>
        <p:spPr>
          <a:xfrm>
            <a:off x="6058304" y="409751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93A14CB-C9F5-4D5C-B85D-284F299AAE9E}"/>
              </a:ext>
            </a:extLst>
          </p:cNvPr>
          <p:cNvSpPr/>
          <p:nvPr/>
        </p:nvSpPr>
        <p:spPr>
          <a:xfrm>
            <a:off x="7445302" y="4088043"/>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A44DDBF-3029-4A10-816A-FAC07EE280ED}"/>
              </a:ext>
            </a:extLst>
          </p:cNvPr>
          <p:cNvSpPr/>
          <p:nvPr/>
        </p:nvSpPr>
        <p:spPr>
          <a:xfrm>
            <a:off x="6732480" y="3311130"/>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7E7B1EC2-62E6-4009-B2F8-691A3E818763}"/>
              </a:ext>
            </a:extLst>
          </p:cNvPr>
          <p:cNvSpPr/>
          <p:nvPr/>
        </p:nvSpPr>
        <p:spPr>
          <a:xfrm>
            <a:off x="6803164" y="487428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5A66F15-9DE8-4AF2-8807-27579D9E5380}"/>
              </a:ext>
            </a:extLst>
          </p:cNvPr>
          <p:cNvSpPr/>
          <p:nvPr/>
        </p:nvSpPr>
        <p:spPr>
          <a:xfrm>
            <a:off x="8117406" y="487674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ABE42D80-2CAB-46FF-83F3-91053EA8418E}"/>
              </a:ext>
            </a:extLst>
          </p:cNvPr>
          <p:cNvCxnSpPr>
            <a:stCxn id="13" idx="4"/>
            <a:endCxn id="14" idx="7"/>
          </p:cNvCxnSpPr>
          <p:nvPr/>
        </p:nvCxnSpPr>
        <p:spPr>
          <a:xfrm flipH="1">
            <a:off x="4986383" y="2534592"/>
            <a:ext cx="563070" cy="133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EAE9540F-B84C-4DAA-ACC4-1A016283DD1B}"/>
              </a:ext>
            </a:extLst>
          </p:cNvPr>
          <p:cNvCxnSpPr>
            <a:stCxn id="13" idx="4"/>
            <a:endCxn id="15" idx="1"/>
          </p:cNvCxnSpPr>
          <p:nvPr/>
        </p:nvCxnSpPr>
        <p:spPr>
          <a:xfrm>
            <a:off x="5549453" y="2534592"/>
            <a:ext cx="621314" cy="1373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D20D0EFB-8DBC-4563-AE5F-854686808A83}"/>
              </a:ext>
            </a:extLst>
          </p:cNvPr>
          <p:cNvCxnSpPr>
            <a:cxnSpLocks/>
            <a:stCxn id="15" idx="4"/>
            <a:endCxn id="16" idx="7"/>
          </p:cNvCxnSpPr>
          <p:nvPr/>
        </p:nvCxnSpPr>
        <p:spPr>
          <a:xfrm flipH="1">
            <a:off x="6170160" y="3164176"/>
            <a:ext cx="342429" cy="2280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2CD46116-D886-4952-8069-CEBC0EBC8440}"/>
              </a:ext>
            </a:extLst>
          </p:cNvPr>
          <p:cNvCxnSpPr>
            <a:stCxn id="15" idx="4"/>
            <a:endCxn id="19" idx="1"/>
          </p:cNvCxnSpPr>
          <p:nvPr/>
        </p:nvCxnSpPr>
        <p:spPr>
          <a:xfrm>
            <a:off x="6512589" y="3164176"/>
            <a:ext cx="361478" cy="2314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57A61A04-940B-4863-96E0-A87205E38549}"/>
              </a:ext>
            </a:extLst>
          </p:cNvPr>
          <p:cNvCxnSpPr>
            <a:stCxn id="19" idx="4"/>
            <a:endCxn id="17" idx="7"/>
          </p:cNvCxnSpPr>
          <p:nvPr/>
        </p:nvCxnSpPr>
        <p:spPr>
          <a:xfrm flipH="1">
            <a:off x="6883534" y="3887848"/>
            <a:ext cx="332355" cy="2941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F005CC94-488D-44D8-A45F-901AD5FDE9E8}"/>
              </a:ext>
            </a:extLst>
          </p:cNvPr>
          <p:cNvCxnSpPr>
            <a:stCxn id="19" idx="4"/>
          </p:cNvCxnSpPr>
          <p:nvPr/>
        </p:nvCxnSpPr>
        <p:spPr>
          <a:xfrm>
            <a:off x="7215889" y="3887848"/>
            <a:ext cx="392271" cy="2665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11C49D76-8C67-4D07-851B-1BF568A8A103}"/>
              </a:ext>
            </a:extLst>
          </p:cNvPr>
          <p:cNvCxnSpPr>
            <a:stCxn id="18" idx="4"/>
            <a:endCxn id="20" idx="7"/>
          </p:cNvCxnSpPr>
          <p:nvPr/>
        </p:nvCxnSpPr>
        <p:spPr>
          <a:xfrm flipH="1">
            <a:off x="7628394" y="4664761"/>
            <a:ext cx="300317" cy="2939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DA6F037F-1EE4-457C-84CA-0731ECE0F0C5}"/>
              </a:ext>
            </a:extLst>
          </p:cNvPr>
          <p:cNvCxnSpPr>
            <a:stCxn id="18" idx="4"/>
            <a:endCxn id="21" idx="1"/>
          </p:cNvCxnSpPr>
          <p:nvPr/>
        </p:nvCxnSpPr>
        <p:spPr>
          <a:xfrm>
            <a:off x="7928711" y="4664761"/>
            <a:ext cx="330282" cy="2964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9" name="TextBox 48">
            <a:extLst>
              <a:ext uri="{FF2B5EF4-FFF2-40B4-BE49-F238E27FC236}">
                <a16:creationId xmlns:a16="http://schemas.microsoft.com/office/drawing/2014/main" id="{C610D9CB-A7F6-4095-BCD2-3662358065A6}"/>
              </a:ext>
            </a:extLst>
          </p:cNvPr>
          <p:cNvSpPr txBox="1"/>
          <p:nvPr/>
        </p:nvSpPr>
        <p:spPr>
          <a:xfrm>
            <a:off x="363466" y="2855509"/>
            <a:ext cx="3749188" cy="923330"/>
          </a:xfrm>
          <a:prstGeom prst="rect">
            <a:avLst/>
          </a:prstGeom>
          <a:noFill/>
        </p:spPr>
        <p:txBody>
          <a:bodyPr wrap="square" rtlCol="0">
            <a:spAutoFit/>
          </a:bodyPr>
          <a:lstStyle/>
          <a:p>
            <a:r>
              <a:rPr lang="en-GB" dirty="0"/>
              <a:t>So now we need to check to see if the factors we have produced are prime … </a:t>
            </a:r>
          </a:p>
        </p:txBody>
      </p:sp>
      <p:sp>
        <p:nvSpPr>
          <p:cNvPr id="50" name="TextBox 49">
            <a:extLst>
              <a:ext uri="{FF2B5EF4-FFF2-40B4-BE49-F238E27FC236}">
                <a16:creationId xmlns:a16="http://schemas.microsoft.com/office/drawing/2014/main" id="{66B8CA0C-76CC-4B40-84E3-D6E63755AD75}"/>
              </a:ext>
            </a:extLst>
          </p:cNvPr>
          <p:cNvSpPr txBox="1"/>
          <p:nvPr/>
        </p:nvSpPr>
        <p:spPr>
          <a:xfrm>
            <a:off x="1884060" y="4811753"/>
            <a:ext cx="3826893" cy="923330"/>
          </a:xfrm>
          <a:prstGeom prst="rect">
            <a:avLst/>
          </a:prstGeom>
          <a:noFill/>
        </p:spPr>
        <p:txBody>
          <a:bodyPr wrap="square" rtlCol="0">
            <a:spAutoFit/>
          </a:bodyPr>
          <a:lstStyle/>
          <a:p>
            <a:r>
              <a:rPr lang="en-GB" dirty="0"/>
              <a:t>Now the tree has finished we can write it out nicely … </a:t>
            </a:r>
          </a:p>
          <a:p>
            <a:r>
              <a:rPr lang="en-GB" b="1" u="sng" dirty="0"/>
              <a:t>2 X 2 X 3 X 5 X 5 </a:t>
            </a:r>
          </a:p>
        </p:txBody>
      </p:sp>
      <p:sp>
        <p:nvSpPr>
          <p:cNvPr id="51" name="TextBox 50">
            <a:extLst>
              <a:ext uri="{FF2B5EF4-FFF2-40B4-BE49-F238E27FC236}">
                <a16:creationId xmlns:a16="http://schemas.microsoft.com/office/drawing/2014/main" id="{BB7DEF45-62E7-4C8E-A178-3C1B517B64C4}"/>
              </a:ext>
            </a:extLst>
          </p:cNvPr>
          <p:cNvSpPr txBox="1"/>
          <p:nvPr/>
        </p:nvSpPr>
        <p:spPr>
          <a:xfrm>
            <a:off x="4003087" y="5614217"/>
            <a:ext cx="3826893" cy="1077218"/>
          </a:xfrm>
          <a:prstGeom prst="rect">
            <a:avLst/>
          </a:prstGeom>
          <a:noFill/>
        </p:spPr>
        <p:txBody>
          <a:bodyPr wrap="square" rtlCol="0">
            <a:spAutoFit/>
          </a:bodyPr>
          <a:lstStyle/>
          <a:p>
            <a:r>
              <a:rPr lang="en-GB" dirty="0"/>
              <a:t>We can also write this in something called </a:t>
            </a:r>
            <a:r>
              <a:rPr lang="en-GB" sz="2800" b="1" u="sng" dirty="0"/>
              <a:t>Index form </a:t>
            </a:r>
            <a:r>
              <a:rPr lang="en-GB" sz="2800" dirty="0"/>
              <a:t>… </a:t>
            </a:r>
            <a:endParaRPr lang="en-GB" dirty="0"/>
          </a:p>
          <a:p>
            <a:r>
              <a:rPr lang="en-GB" b="1" u="sng" dirty="0"/>
              <a:t>2</a:t>
            </a:r>
            <a:r>
              <a:rPr lang="en-GB" b="1" u="sng" baseline="30000" dirty="0"/>
              <a:t>2</a:t>
            </a:r>
            <a:r>
              <a:rPr lang="en-GB" b="1" u="sng" dirty="0"/>
              <a:t> X 3 X 5</a:t>
            </a:r>
            <a:r>
              <a:rPr lang="en-GB" b="1" u="sng" baseline="30000" dirty="0"/>
              <a:t>2</a:t>
            </a:r>
            <a:r>
              <a:rPr lang="en-GB" b="1" u="sng" dirty="0"/>
              <a:t> </a:t>
            </a:r>
          </a:p>
        </p:txBody>
      </p:sp>
    </p:spTree>
    <p:extLst>
      <p:ext uri="{BB962C8B-B14F-4D97-AF65-F5344CB8AC3E}">
        <p14:creationId xmlns:p14="http://schemas.microsoft.com/office/powerpoint/2010/main" val="11000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500"/>
                                        <p:tgtEl>
                                          <p:spTgt spid="1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par>
                                <p:cTn id="105" presetID="10"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fade">
                                      <p:cBhvr>
                                        <p:cTn id="115" dur="500"/>
                                        <p:tgtEl>
                                          <p:spTgt spid="1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500"/>
                                        <p:tgtEl>
                                          <p:spTgt spid="4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
                                        <p:tgtEl>
                                          <p:spTgt spid="4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46" grpId="0" animBg="1"/>
      <p:bldP spid="45" grpId="0" animBg="1"/>
      <p:bldP spid="13" grpId="0" animBg="1"/>
      <p:bldP spid="3" grpId="0" build="p"/>
      <p:bldP spid="43" grpId="0" animBg="1"/>
      <p:bldP spid="4" grpId="0"/>
      <p:bldP spid="5" grpId="0"/>
      <p:bldP spid="6" grpId="0"/>
      <p:bldP spid="7" grpId="0"/>
      <p:bldP spid="8" grpId="0"/>
      <p:bldP spid="9" grpId="0"/>
      <p:bldP spid="10" grpId="0"/>
      <p:bldP spid="11" grpId="0"/>
      <p:bldP spid="12" grpId="0"/>
      <p:bldP spid="14" grpId="0" animBg="1"/>
      <p:bldP spid="15" grpId="0" animBg="1"/>
      <p:bldP spid="16" grpId="0" animBg="1"/>
      <p:bldP spid="17" grpId="0" animBg="1"/>
      <p:bldP spid="18" grpId="0" animBg="1"/>
      <p:bldP spid="19" grpId="0" animBg="1"/>
      <p:bldP spid="20" grpId="0" animBg="1"/>
      <p:bldP spid="21"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343-E2A4-47E4-AC67-45C8D6B7A6E9}"/>
              </a:ext>
            </a:extLst>
          </p:cNvPr>
          <p:cNvSpPr>
            <a:spLocks noGrp="1"/>
          </p:cNvSpPr>
          <p:nvPr>
            <p:ph type="title"/>
          </p:nvPr>
        </p:nvSpPr>
        <p:spPr/>
        <p:txBody>
          <a:bodyPr/>
          <a:lstStyle/>
          <a:p>
            <a:r>
              <a:rPr lang="en-GB" dirty="0"/>
              <a:t>Questions</a:t>
            </a:r>
          </a:p>
        </p:txBody>
      </p:sp>
      <p:sp>
        <p:nvSpPr>
          <p:cNvPr id="5" name="Content Placeholder 4">
            <a:extLst>
              <a:ext uri="{FF2B5EF4-FFF2-40B4-BE49-F238E27FC236}">
                <a16:creationId xmlns:a16="http://schemas.microsoft.com/office/drawing/2014/main" id="{3333B73F-E37B-48A0-8031-74D7BE6A8E8D}"/>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79E81B35-F894-4ACF-91C9-845059FBB32E}"/>
              </a:ext>
            </a:extLst>
          </p:cNvPr>
          <p:cNvPicPr>
            <a:picLocks noChangeAspect="1"/>
          </p:cNvPicPr>
          <p:nvPr/>
        </p:nvPicPr>
        <p:blipFill>
          <a:blip r:embed="rId2"/>
          <a:stretch>
            <a:fillRect/>
          </a:stretch>
        </p:blipFill>
        <p:spPr>
          <a:xfrm>
            <a:off x="677334" y="1445309"/>
            <a:ext cx="7099260" cy="530615"/>
          </a:xfrm>
          <a:prstGeom prst="rect">
            <a:avLst/>
          </a:prstGeom>
        </p:spPr>
      </p:pic>
      <p:pic>
        <p:nvPicPr>
          <p:cNvPr id="7" name="Picture 6">
            <a:extLst>
              <a:ext uri="{FF2B5EF4-FFF2-40B4-BE49-F238E27FC236}">
                <a16:creationId xmlns:a16="http://schemas.microsoft.com/office/drawing/2014/main" id="{64D30D97-B206-49D5-8B85-140275F4AC2E}"/>
              </a:ext>
            </a:extLst>
          </p:cNvPr>
          <p:cNvPicPr>
            <a:picLocks noChangeAspect="1"/>
          </p:cNvPicPr>
          <p:nvPr/>
        </p:nvPicPr>
        <p:blipFill>
          <a:blip r:embed="rId3"/>
          <a:stretch>
            <a:fillRect/>
          </a:stretch>
        </p:blipFill>
        <p:spPr>
          <a:xfrm>
            <a:off x="677333" y="2160588"/>
            <a:ext cx="7099259" cy="537823"/>
          </a:xfrm>
          <a:prstGeom prst="rect">
            <a:avLst/>
          </a:prstGeom>
        </p:spPr>
      </p:pic>
      <p:pic>
        <p:nvPicPr>
          <p:cNvPr id="8" name="Picture 7">
            <a:extLst>
              <a:ext uri="{FF2B5EF4-FFF2-40B4-BE49-F238E27FC236}">
                <a16:creationId xmlns:a16="http://schemas.microsoft.com/office/drawing/2014/main" id="{801D8354-A54D-4441-A266-4657F93E59F1}"/>
              </a:ext>
            </a:extLst>
          </p:cNvPr>
          <p:cNvPicPr>
            <a:picLocks noChangeAspect="1"/>
          </p:cNvPicPr>
          <p:nvPr/>
        </p:nvPicPr>
        <p:blipFill>
          <a:blip r:embed="rId4"/>
          <a:stretch>
            <a:fillRect/>
          </a:stretch>
        </p:blipFill>
        <p:spPr>
          <a:xfrm>
            <a:off x="677333" y="2883075"/>
            <a:ext cx="7099259" cy="494377"/>
          </a:xfrm>
          <a:prstGeom prst="rect">
            <a:avLst/>
          </a:prstGeom>
        </p:spPr>
      </p:pic>
      <p:pic>
        <p:nvPicPr>
          <p:cNvPr id="9" name="Picture 8">
            <a:extLst>
              <a:ext uri="{FF2B5EF4-FFF2-40B4-BE49-F238E27FC236}">
                <a16:creationId xmlns:a16="http://schemas.microsoft.com/office/drawing/2014/main" id="{9F5A2CE8-384F-4E32-9017-9AD0741D9B75}"/>
              </a:ext>
            </a:extLst>
          </p:cNvPr>
          <p:cNvPicPr>
            <a:picLocks noChangeAspect="1"/>
          </p:cNvPicPr>
          <p:nvPr/>
        </p:nvPicPr>
        <p:blipFill>
          <a:blip r:embed="rId5"/>
          <a:stretch>
            <a:fillRect/>
          </a:stretch>
        </p:blipFill>
        <p:spPr>
          <a:xfrm>
            <a:off x="677333" y="3592216"/>
            <a:ext cx="7099259" cy="857128"/>
          </a:xfrm>
          <a:prstGeom prst="rect">
            <a:avLst/>
          </a:prstGeom>
        </p:spPr>
      </p:pic>
      <p:pic>
        <p:nvPicPr>
          <p:cNvPr id="10" name="Picture 9">
            <a:extLst>
              <a:ext uri="{FF2B5EF4-FFF2-40B4-BE49-F238E27FC236}">
                <a16:creationId xmlns:a16="http://schemas.microsoft.com/office/drawing/2014/main" id="{CDAC2C05-68E3-42E1-BEE9-2DCE1854BE0E}"/>
              </a:ext>
            </a:extLst>
          </p:cNvPr>
          <p:cNvPicPr>
            <a:picLocks noChangeAspect="1"/>
          </p:cNvPicPr>
          <p:nvPr/>
        </p:nvPicPr>
        <p:blipFill>
          <a:blip r:embed="rId6"/>
          <a:stretch>
            <a:fillRect/>
          </a:stretch>
        </p:blipFill>
        <p:spPr>
          <a:xfrm>
            <a:off x="677333" y="4657080"/>
            <a:ext cx="7099259" cy="507090"/>
          </a:xfrm>
          <a:prstGeom prst="rect">
            <a:avLst/>
          </a:prstGeom>
        </p:spPr>
      </p:pic>
    </p:spTree>
    <p:extLst>
      <p:ext uri="{BB962C8B-B14F-4D97-AF65-F5344CB8AC3E}">
        <p14:creationId xmlns:p14="http://schemas.microsoft.com/office/powerpoint/2010/main" val="335900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 – 1 </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t>1. 	2 X 2 X 3 X 3</a:t>
            </a:r>
          </a:p>
          <a:p>
            <a:r>
              <a:rPr lang="en-GB" dirty="0"/>
              <a:t>2.	2 X 2 X 5 X 5 	</a:t>
            </a:r>
          </a:p>
          <a:p>
            <a:r>
              <a:rPr lang="en-GB" dirty="0"/>
              <a:t>3.	2 X 3 X 7 </a:t>
            </a:r>
          </a:p>
          <a:p>
            <a:r>
              <a:rPr lang="en-GB" dirty="0"/>
              <a:t>4.	2</a:t>
            </a:r>
            <a:r>
              <a:rPr lang="en-GB" baseline="30000" dirty="0"/>
              <a:t>3</a:t>
            </a:r>
            <a:r>
              <a:rPr lang="en-GB" dirty="0"/>
              <a:t> X 3 </a:t>
            </a:r>
          </a:p>
          <a:p>
            <a:r>
              <a:rPr lang="en-GB" dirty="0"/>
              <a:t>5.	2 X 2 X 2 X 3 X 3 X 5 </a:t>
            </a:r>
          </a:p>
          <a:p>
            <a:endParaRPr lang="en-GB" dirty="0"/>
          </a:p>
        </p:txBody>
      </p:sp>
    </p:spTree>
    <p:extLst>
      <p:ext uri="{BB962C8B-B14F-4D97-AF65-F5344CB8AC3E}">
        <p14:creationId xmlns:p14="http://schemas.microsoft.com/office/powerpoint/2010/main" val="115451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Questions</a:t>
            </a:r>
          </a:p>
        </p:txBody>
      </p:sp>
      <p:pic>
        <p:nvPicPr>
          <p:cNvPr id="4" name="Picture 3">
            <a:extLst>
              <a:ext uri="{FF2B5EF4-FFF2-40B4-BE49-F238E27FC236}">
                <a16:creationId xmlns:a16="http://schemas.microsoft.com/office/drawing/2014/main" id="{E3462FAC-3DE6-41A3-B662-43D8D2D4421B}"/>
              </a:ext>
            </a:extLst>
          </p:cNvPr>
          <p:cNvPicPr>
            <a:picLocks noChangeAspect="1"/>
          </p:cNvPicPr>
          <p:nvPr/>
        </p:nvPicPr>
        <p:blipFill>
          <a:blip r:embed="rId2"/>
          <a:stretch>
            <a:fillRect/>
          </a:stretch>
        </p:blipFill>
        <p:spPr>
          <a:xfrm>
            <a:off x="677336" y="3473687"/>
            <a:ext cx="6235194" cy="568559"/>
          </a:xfrm>
          <a:prstGeom prst="rect">
            <a:avLst/>
          </a:prstGeom>
        </p:spPr>
      </p:pic>
      <p:pic>
        <p:nvPicPr>
          <p:cNvPr id="5" name="Picture 4">
            <a:extLst>
              <a:ext uri="{FF2B5EF4-FFF2-40B4-BE49-F238E27FC236}">
                <a16:creationId xmlns:a16="http://schemas.microsoft.com/office/drawing/2014/main" id="{950958CC-9FC9-4CD0-8EC0-B55B67DB6C01}"/>
              </a:ext>
            </a:extLst>
          </p:cNvPr>
          <p:cNvPicPr>
            <a:picLocks noChangeAspect="1"/>
          </p:cNvPicPr>
          <p:nvPr/>
        </p:nvPicPr>
        <p:blipFill>
          <a:blip r:embed="rId3"/>
          <a:stretch>
            <a:fillRect/>
          </a:stretch>
        </p:blipFill>
        <p:spPr>
          <a:xfrm>
            <a:off x="769614" y="4175356"/>
            <a:ext cx="6235193" cy="833776"/>
          </a:xfrm>
          <a:prstGeom prst="rect">
            <a:avLst/>
          </a:prstGeom>
        </p:spPr>
      </p:pic>
      <p:pic>
        <p:nvPicPr>
          <p:cNvPr id="6" name="Picture 5">
            <a:extLst>
              <a:ext uri="{FF2B5EF4-FFF2-40B4-BE49-F238E27FC236}">
                <a16:creationId xmlns:a16="http://schemas.microsoft.com/office/drawing/2014/main" id="{4C6EEC5A-FB9F-48DA-8106-7AF3C452866A}"/>
              </a:ext>
            </a:extLst>
          </p:cNvPr>
          <p:cNvPicPr>
            <a:picLocks noChangeAspect="1"/>
          </p:cNvPicPr>
          <p:nvPr/>
        </p:nvPicPr>
        <p:blipFill>
          <a:blip r:embed="rId4"/>
          <a:stretch>
            <a:fillRect/>
          </a:stretch>
        </p:blipFill>
        <p:spPr>
          <a:xfrm>
            <a:off x="769613" y="5142242"/>
            <a:ext cx="6235193" cy="899119"/>
          </a:xfrm>
          <a:prstGeom prst="rect">
            <a:avLst/>
          </a:prstGeom>
        </p:spPr>
      </p:pic>
      <p:pic>
        <p:nvPicPr>
          <p:cNvPr id="7" name="Picture 6">
            <a:extLst>
              <a:ext uri="{FF2B5EF4-FFF2-40B4-BE49-F238E27FC236}">
                <a16:creationId xmlns:a16="http://schemas.microsoft.com/office/drawing/2014/main" id="{9210B0BB-21B9-4C68-A4E1-EA42F1447334}"/>
              </a:ext>
            </a:extLst>
          </p:cNvPr>
          <p:cNvPicPr>
            <a:picLocks noChangeAspect="1"/>
          </p:cNvPicPr>
          <p:nvPr/>
        </p:nvPicPr>
        <p:blipFill>
          <a:blip r:embed="rId5"/>
          <a:stretch>
            <a:fillRect/>
          </a:stretch>
        </p:blipFill>
        <p:spPr>
          <a:xfrm>
            <a:off x="677334" y="1740480"/>
            <a:ext cx="6235193" cy="668056"/>
          </a:xfrm>
          <a:prstGeom prst="rect">
            <a:avLst/>
          </a:prstGeom>
        </p:spPr>
      </p:pic>
      <p:pic>
        <p:nvPicPr>
          <p:cNvPr id="8" name="Picture 7">
            <a:extLst>
              <a:ext uri="{FF2B5EF4-FFF2-40B4-BE49-F238E27FC236}">
                <a16:creationId xmlns:a16="http://schemas.microsoft.com/office/drawing/2014/main" id="{D3A3A0A3-E08F-4605-8128-7497A2EAA290}"/>
              </a:ext>
            </a:extLst>
          </p:cNvPr>
          <p:cNvPicPr>
            <a:picLocks noChangeAspect="1"/>
          </p:cNvPicPr>
          <p:nvPr/>
        </p:nvPicPr>
        <p:blipFill>
          <a:blip r:embed="rId6"/>
          <a:stretch>
            <a:fillRect/>
          </a:stretch>
        </p:blipFill>
        <p:spPr>
          <a:xfrm>
            <a:off x="677335" y="2559833"/>
            <a:ext cx="6235193" cy="695291"/>
          </a:xfrm>
          <a:prstGeom prst="rect">
            <a:avLst/>
          </a:prstGeom>
        </p:spPr>
      </p:pic>
    </p:spTree>
    <p:extLst>
      <p:ext uri="{BB962C8B-B14F-4D97-AF65-F5344CB8AC3E}">
        <p14:creationId xmlns:p14="http://schemas.microsoft.com/office/powerpoint/2010/main" val="288476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 – 2 </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t>1.	2 X 2 X 2 X 5</a:t>
            </a:r>
          </a:p>
          <a:p>
            <a:r>
              <a:rPr lang="en-GB" dirty="0"/>
              <a:t>2.	2 X 7 X 7 </a:t>
            </a:r>
          </a:p>
          <a:p>
            <a:r>
              <a:rPr lang="en-GB" dirty="0"/>
              <a:t>3.	2 X 2 X 3 X 11 </a:t>
            </a:r>
          </a:p>
          <a:p>
            <a:r>
              <a:rPr lang="en-GB" dirty="0"/>
              <a:t>4.	2</a:t>
            </a:r>
            <a:r>
              <a:rPr lang="en-GB" baseline="30000" dirty="0"/>
              <a:t>2</a:t>
            </a:r>
            <a:r>
              <a:rPr lang="en-GB" dirty="0"/>
              <a:t>  X 3</a:t>
            </a:r>
            <a:r>
              <a:rPr lang="en-GB" baseline="30000" dirty="0"/>
              <a:t>3</a:t>
            </a:r>
            <a:r>
              <a:rPr lang="en-GB" dirty="0"/>
              <a:t> </a:t>
            </a:r>
          </a:p>
          <a:p>
            <a:r>
              <a:rPr lang="en-GB" dirty="0"/>
              <a:t>5.	2</a:t>
            </a:r>
            <a:r>
              <a:rPr lang="en-GB" baseline="30000" dirty="0"/>
              <a:t>4</a:t>
            </a:r>
            <a:r>
              <a:rPr lang="en-GB" dirty="0"/>
              <a:t> X 3</a:t>
            </a:r>
            <a:r>
              <a:rPr lang="en-GB" baseline="30000" dirty="0"/>
              <a:t>2</a:t>
            </a:r>
            <a:r>
              <a:rPr lang="en-GB" dirty="0"/>
              <a:t> X 7 </a:t>
            </a:r>
          </a:p>
          <a:p>
            <a:endParaRPr lang="en-GB" dirty="0"/>
          </a:p>
        </p:txBody>
      </p:sp>
    </p:spTree>
    <p:extLst>
      <p:ext uri="{BB962C8B-B14F-4D97-AF65-F5344CB8AC3E}">
        <p14:creationId xmlns:p14="http://schemas.microsoft.com/office/powerpoint/2010/main" val="148933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Questions</a:t>
            </a:r>
          </a:p>
        </p:txBody>
      </p:sp>
      <p:pic>
        <p:nvPicPr>
          <p:cNvPr id="5" name="Picture 4">
            <a:extLst>
              <a:ext uri="{FF2B5EF4-FFF2-40B4-BE49-F238E27FC236}">
                <a16:creationId xmlns:a16="http://schemas.microsoft.com/office/drawing/2014/main" id="{0E03524D-C285-4F98-8188-056BAD4B9F5E}"/>
              </a:ext>
            </a:extLst>
          </p:cNvPr>
          <p:cNvPicPr>
            <a:picLocks noChangeAspect="1"/>
          </p:cNvPicPr>
          <p:nvPr/>
        </p:nvPicPr>
        <p:blipFill rotWithShape="1">
          <a:blip r:embed="rId2"/>
          <a:srcRect b="24003"/>
          <a:stretch/>
        </p:blipFill>
        <p:spPr>
          <a:xfrm>
            <a:off x="677334" y="1675526"/>
            <a:ext cx="6654958" cy="623293"/>
          </a:xfrm>
          <a:prstGeom prst="rect">
            <a:avLst/>
          </a:prstGeom>
        </p:spPr>
      </p:pic>
      <p:pic>
        <p:nvPicPr>
          <p:cNvPr id="6" name="Picture 5">
            <a:extLst>
              <a:ext uri="{FF2B5EF4-FFF2-40B4-BE49-F238E27FC236}">
                <a16:creationId xmlns:a16="http://schemas.microsoft.com/office/drawing/2014/main" id="{973560D1-7551-4F21-AF94-A880ECA97D89}"/>
              </a:ext>
            </a:extLst>
          </p:cNvPr>
          <p:cNvPicPr>
            <a:picLocks noChangeAspect="1"/>
          </p:cNvPicPr>
          <p:nvPr/>
        </p:nvPicPr>
        <p:blipFill>
          <a:blip r:embed="rId3"/>
          <a:stretch>
            <a:fillRect/>
          </a:stretch>
        </p:blipFill>
        <p:spPr>
          <a:xfrm>
            <a:off x="677332" y="3452888"/>
            <a:ext cx="6235193" cy="899119"/>
          </a:xfrm>
          <a:prstGeom prst="rect">
            <a:avLst/>
          </a:prstGeom>
        </p:spPr>
      </p:pic>
      <p:pic>
        <p:nvPicPr>
          <p:cNvPr id="7" name="Picture 6">
            <a:extLst>
              <a:ext uri="{FF2B5EF4-FFF2-40B4-BE49-F238E27FC236}">
                <a16:creationId xmlns:a16="http://schemas.microsoft.com/office/drawing/2014/main" id="{7B28369F-2FD3-4465-BA36-1301EBBE48EE}"/>
              </a:ext>
            </a:extLst>
          </p:cNvPr>
          <p:cNvPicPr>
            <a:picLocks noChangeAspect="1"/>
          </p:cNvPicPr>
          <p:nvPr/>
        </p:nvPicPr>
        <p:blipFill>
          <a:blip r:embed="rId3"/>
          <a:stretch>
            <a:fillRect/>
          </a:stretch>
        </p:blipFill>
        <p:spPr>
          <a:xfrm>
            <a:off x="667572" y="2426294"/>
            <a:ext cx="6235193" cy="899119"/>
          </a:xfrm>
          <a:prstGeom prst="rect">
            <a:avLst/>
          </a:prstGeom>
        </p:spPr>
      </p:pic>
      <p:pic>
        <p:nvPicPr>
          <p:cNvPr id="8" name="Picture 7">
            <a:extLst>
              <a:ext uri="{FF2B5EF4-FFF2-40B4-BE49-F238E27FC236}">
                <a16:creationId xmlns:a16="http://schemas.microsoft.com/office/drawing/2014/main" id="{B034750F-F67F-4D23-8845-FC7DF1202C41}"/>
              </a:ext>
            </a:extLst>
          </p:cNvPr>
          <p:cNvPicPr>
            <a:picLocks noChangeAspect="1"/>
          </p:cNvPicPr>
          <p:nvPr/>
        </p:nvPicPr>
        <p:blipFill>
          <a:blip r:embed="rId3"/>
          <a:stretch>
            <a:fillRect/>
          </a:stretch>
        </p:blipFill>
        <p:spPr>
          <a:xfrm>
            <a:off x="677332" y="4527894"/>
            <a:ext cx="6235193" cy="899119"/>
          </a:xfrm>
          <a:prstGeom prst="rect">
            <a:avLst/>
          </a:prstGeom>
        </p:spPr>
      </p:pic>
      <p:pic>
        <p:nvPicPr>
          <p:cNvPr id="9" name="Picture 8">
            <a:extLst>
              <a:ext uri="{FF2B5EF4-FFF2-40B4-BE49-F238E27FC236}">
                <a16:creationId xmlns:a16="http://schemas.microsoft.com/office/drawing/2014/main" id="{466ECA63-C089-451F-9142-33C9AEFFD8DF}"/>
              </a:ext>
            </a:extLst>
          </p:cNvPr>
          <p:cNvPicPr>
            <a:picLocks noChangeAspect="1"/>
          </p:cNvPicPr>
          <p:nvPr/>
        </p:nvPicPr>
        <p:blipFill>
          <a:blip r:embed="rId3"/>
          <a:stretch>
            <a:fillRect/>
          </a:stretch>
        </p:blipFill>
        <p:spPr>
          <a:xfrm>
            <a:off x="677332" y="5572242"/>
            <a:ext cx="6235193" cy="899119"/>
          </a:xfrm>
          <a:prstGeom prst="rect">
            <a:avLst/>
          </a:prstGeom>
        </p:spPr>
      </p:pic>
      <p:sp>
        <p:nvSpPr>
          <p:cNvPr id="10" name="TextBox 9">
            <a:extLst>
              <a:ext uri="{FF2B5EF4-FFF2-40B4-BE49-F238E27FC236}">
                <a16:creationId xmlns:a16="http://schemas.microsoft.com/office/drawing/2014/main" id="{102A1D9F-5101-4078-9BC8-C70F0E0AAAFB}"/>
              </a:ext>
            </a:extLst>
          </p:cNvPr>
          <p:cNvSpPr txBox="1"/>
          <p:nvPr/>
        </p:nvSpPr>
        <p:spPr>
          <a:xfrm>
            <a:off x="1555229" y="3501300"/>
            <a:ext cx="844024" cy="461665"/>
          </a:xfrm>
          <a:prstGeom prst="rect">
            <a:avLst/>
          </a:prstGeom>
          <a:solidFill>
            <a:schemeClr val="tx1"/>
          </a:solidFill>
        </p:spPr>
        <p:txBody>
          <a:bodyPr wrap="square" rtlCol="0">
            <a:spAutoFit/>
          </a:bodyPr>
          <a:lstStyle/>
          <a:p>
            <a:r>
              <a:rPr lang="en-GB" sz="2400" dirty="0">
                <a:solidFill>
                  <a:schemeClr val="bg1"/>
                </a:solidFill>
              </a:rPr>
              <a:t>2040</a:t>
            </a:r>
          </a:p>
        </p:txBody>
      </p:sp>
      <p:sp>
        <p:nvSpPr>
          <p:cNvPr id="11" name="TextBox 10">
            <a:extLst>
              <a:ext uri="{FF2B5EF4-FFF2-40B4-BE49-F238E27FC236}">
                <a16:creationId xmlns:a16="http://schemas.microsoft.com/office/drawing/2014/main" id="{DEB68E24-CDF8-4D5C-9655-654F57BC73B7}"/>
              </a:ext>
            </a:extLst>
          </p:cNvPr>
          <p:cNvSpPr txBox="1"/>
          <p:nvPr/>
        </p:nvSpPr>
        <p:spPr>
          <a:xfrm>
            <a:off x="1618147" y="4563257"/>
            <a:ext cx="718188" cy="461665"/>
          </a:xfrm>
          <a:prstGeom prst="rect">
            <a:avLst/>
          </a:prstGeom>
          <a:solidFill>
            <a:schemeClr val="tx1"/>
          </a:solidFill>
        </p:spPr>
        <p:txBody>
          <a:bodyPr wrap="square" rtlCol="0">
            <a:spAutoFit/>
          </a:bodyPr>
          <a:lstStyle/>
          <a:p>
            <a:r>
              <a:rPr lang="en-GB" sz="2400" dirty="0">
                <a:solidFill>
                  <a:schemeClr val="bg1"/>
                </a:solidFill>
              </a:rPr>
              <a:t>975</a:t>
            </a:r>
          </a:p>
        </p:txBody>
      </p:sp>
      <p:sp>
        <p:nvSpPr>
          <p:cNvPr id="12" name="TextBox 11">
            <a:extLst>
              <a:ext uri="{FF2B5EF4-FFF2-40B4-BE49-F238E27FC236}">
                <a16:creationId xmlns:a16="http://schemas.microsoft.com/office/drawing/2014/main" id="{3E93E920-F0A4-45AA-8304-53C36300F011}"/>
              </a:ext>
            </a:extLst>
          </p:cNvPr>
          <p:cNvSpPr txBox="1"/>
          <p:nvPr/>
        </p:nvSpPr>
        <p:spPr>
          <a:xfrm>
            <a:off x="1555229" y="5602900"/>
            <a:ext cx="844024" cy="369332"/>
          </a:xfrm>
          <a:prstGeom prst="rect">
            <a:avLst/>
          </a:prstGeom>
          <a:solidFill>
            <a:schemeClr val="tx1"/>
          </a:solidFill>
        </p:spPr>
        <p:txBody>
          <a:bodyPr wrap="square" rtlCol="0">
            <a:spAutoFit/>
          </a:bodyPr>
          <a:lstStyle/>
          <a:p>
            <a:r>
              <a:rPr lang="en-GB" dirty="0">
                <a:solidFill>
                  <a:schemeClr val="bg1"/>
                </a:solidFill>
              </a:rPr>
              <a:t>15360</a:t>
            </a:r>
            <a:endParaRPr lang="en-GB" sz="2400" dirty="0">
              <a:solidFill>
                <a:schemeClr val="bg1"/>
              </a:solidFill>
            </a:endParaRPr>
          </a:p>
        </p:txBody>
      </p:sp>
      <p:sp>
        <p:nvSpPr>
          <p:cNvPr id="13" name="TextBox 12">
            <a:extLst>
              <a:ext uri="{FF2B5EF4-FFF2-40B4-BE49-F238E27FC236}">
                <a16:creationId xmlns:a16="http://schemas.microsoft.com/office/drawing/2014/main" id="{3034B04E-A3DC-462F-A7D7-2112F7703E6B}"/>
              </a:ext>
            </a:extLst>
          </p:cNvPr>
          <p:cNvSpPr txBox="1"/>
          <p:nvPr/>
        </p:nvSpPr>
        <p:spPr>
          <a:xfrm>
            <a:off x="1555229" y="2444048"/>
            <a:ext cx="844024" cy="461665"/>
          </a:xfrm>
          <a:prstGeom prst="rect">
            <a:avLst/>
          </a:prstGeom>
          <a:solidFill>
            <a:schemeClr val="tx1"/>
          </a:solidFill>
        </p:spPr>
        <p:txBody>
          <a:bodyPr wrap="square" rtlCol="0">
            <a:spAutoFit/>
          </a:bodyPr>
          <a:lstStyle/>
          <a:p>
            <a:r>
              <a:rPr lang="en-GB" sz="2400" dirty="0">
                <a:solidFill>
                  <a:schemeClr val="bg1"/>
                </a:solidFill>
              </a:rPr>
              <a:t>1000</a:t>
            </a:r>
          </a:p>
        </p:txBody>
      </p:sp>
    </p:spTree>
    <p:extLst>
      <p:ext uri="{BB962C8B-B14F-4D97-AF65-F5344CB8AC3E}">
        <p14:creationId xmlns:p14="http://schemas.microsoft.com/office/powerpoint/2010/main" val="265086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 – 3 </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t>1.	2 X 2 X 2 X 2 X 3 X 5 </a:t>
            </a:r>
          </a:p>
          <a:p>
            <a:r>
              <a:rPr lang="en-GB" dirty="0"/>
              <a:t>2.	2</a:t>
            </a:r>
            <a:r>
              <a:rPr lang="en-GB" baseline="30000" dirty="0"/>
              <a:t>3</a:t>
            </a:r>
            <a:r>
              <a:rPr lang="en-GB" dirty="0"/>
              <a:t> X 5</a:t>
            </a:r>
            <a:r>
              <a:rPr lang="en-GB" baseline="30000" dirty="0"/>
              <a:t>3</a:t>
            </a:r>
            <a:r>
              <a:rPr lang="en-GB" dirty="0"/>
              <a:t> </a:t>
            </a:r>
          </a:p>
          <a:p>
            <a:r>
              <a:rPr lang="en-GB" dirty="0"/>
              <a:t>3.	2</a:t>
            </a:r>
            <a:r>
              <a:rPr lang="en-GB" baseline="30000" dirty="0"/>
              <a:t>3</a:t>
            </a:r>
            <a:r>
              <a:rPr lang="en-GB" dirty="0"/>
              <a:t> X 3 X 5 X 17</a:t>
            </a:r>
          </a:p>
          <a:p>
            <a:r>
              <a:rPr lang="en-GB" dirty="0"/>
              <a:t>4.	3 X 5</a:t>
            </a:r>
            <a:r>
              <a:rPr lang="en-GB" baseline="30000" dirty="0"/>
              <a:t>2</a:t>
            </a:r>
            <a:r>
              <a:rPr lang="en-GB" dirty="0"/>
              <a:t> X 13</a:t>
            </a:r>
          </a:p>
          <a:p>
            <a:r>
              <a:rPr lang="en-GB" dirty="0"/>
              <a:t>5.	2</a:t>
            </a:r>
            <a:r>
              <a:rPr lang="en-GB" baseline="30000" dirty="0"/>
              <a:t>10</a:t>
            </a:r>
            <a:r>
              <a:rPr lang="en-GB" dirty="0"/>
              <a:t> X 3 X 5</a:t>
            </a:r>
          </a:p>
          <a:p>
            <a:endParaRPr lang="en-GB" b="1" dirty="0"/>
          </a:p>
        </p:txBody>
      </p:sp>
    </p:spTree>
    <p:extLst>
      <p:ext uri="{BB962C8B-B14F-4D97-AF65-F5344CB8AC3E}">
        <p14:creationId xmlns:p14="http://schemas.microsoft.com/office/powerpoint/2010/main" val="365892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341775" y="1561281"/>
            <a:ext cx="9674681" cy="3880773"/>
          </a:xfrm>
        </p:spPr>
        <p:txBody>
          <a:bodyPr>
            <a:normAutofit/>
          </a:bodyPr>
          <a:lstStyle/>
          <a:p>
            <a:pPr marL="0" indent="0">
              <a:buNone/>
            </a:pPr>
            <a:r>
              <a:rPr lang="en-GB" sz="2400" b="1" u="sng" dirty="0"/>
              <a:t>Lesson 1 - Types of number, number groups and Product of primes </a:t>
            </a:r>
          </a:p>
          <a:p>
            <a:pPr marL="0" indent="0">
              <a:buNone/>
            </a:pPr>
            <a:r>
              <a:rPr lang="en-GB" sz="2400" b="1" dirty="0"/>
              <a:t>Grades 1-2 </a:t>
            </a:r>
          </a:p>
          <a:p>
            <a:r>
              <a:rPr lang="en-GB" sz="2400" b="1" dirty="0"/>
              <a:t>RECOGNISE odd, even, square, cube numbers </a:t>
            </a:r>
          </a:p>
          <a:p>
            <a:r>
              <a:rPr lang="en-GB" sz="2400" b="1" dirty="0"/>
              <a:t>IDENTIFY multiples, factors and prime numbers </a:t>
            </a:r>
          </a:p>
          <a:p>
            <a:r>
              <a:rPr lang="en-GB" sz="2400" b="1" dirty="0"/>
              <a:t>FIND common multiples or common factors of two or more integers </a:t>
            </a:r>
          </a:p>
          <a:p>
            <a:pPr marL="0" indent="0">
              <a:buNone/>
            </a:pPr>
            <a:r>
              <a:rPr lang="en-GB" sz="2400" b="1" dirty="0"/>
              <a:t>Grades 3-4 </a:t>
            </a:r>
          </a:p>
          <a:p>
            <a:r>
              <a:rPr lang="en-GB" sz="2400" b="1" dirty="0"/>
              <a:t>EXPRESS a number as the product of its prime factors </a:t>
            </a:r>
          </a:p>
          <a:p>
            <a:pPr marL="0" indent="0">
              <a:buNone/>
            </a:pPr>
            <a:endParaRPr lang="en-GB" sz="2400" dirty="0"/>
          </a:p>
          <a:p>
            <a:endParaRPr lang="en-GB" sz="2400" dirty="0"/>
          </a:p>
          <a:p>
            <a:pPr marL="0" indent="0">
              <a:buNone/>
            </a:pPr>
            <a:endParaRPr lang="en-GB" dirty="0"/>
          </a:p>
        </p:txBody>
      </p:sp>
      <p:sp>
        <p:nvSpPr>
          <p:cNvPr id="4" name="TextBox 3">
            <a:extLst>
              <a:ext uri="{FF2B5EF4-FFF2-40B4-BE49-F238E27FC236}">
                <a16:creationId xmlns:a16="http://schemas.microsoft.com/office/drawing/2014/main" id="{D7453A47-BF75-4664-A247-2E8C90616A95}"/>
              </a:ext>
            </a:extLst>
          </p:cNvPr>
          <p:cNvSpPr txBox="1"/>
          <p:nvPr/>
        </p:nvSpPr>
        <p:spPr>
          <a:xfrm>
            <a:off x="7151613" y="2433860"/>
            <a:ext cx="1501629" cy="646331"/>
          </a:xfrm>
          <a:prstGeom prst="rect">
            <a:avLst/>
          </a:prstGeom>
          <a:noFill/>
        </p:spPr>
        <p:txBody>
          <a:bodyPr wrap="square" rtlCol="0">
            <a:spAutoFit/>
          </a:bodyPr>
          <a:lstStyle/>
          <a:p>
            <a:r>
              <a:rPr lang="en-GB" sz="3600" dirty="0">
                <a:solidFill>
                  <a:srgbClr val="7030A0"/>
                </a:solidFill>
              </a:rPr>
              <a:t>✔</a:t>
            </a:r>
          </a:p>
        </p:txBody>
      </p:sp>
      <p:sp>
        <p:nvSpPr>
          <p:cNvPr id="5" name="TextBox 4">
            <a:extLst>
              <a:ext uri="{FF2B5EF4-FFF2-40B4-BE49-F238E27FC236}">
                <a16:creationId xmlns:a16="http://schemas.microsoft.com/office/drawing/2014/main" id="{706B06ED-490C-4D91-B096-9046C450B937}"/>
              </a:ext>
            </a:extLst>
          </p:cNvPr>
          <p:cNvSpPr txBox="1"/>
          <p:nvPr/>
        </p:nvSpPr>
        <p:spPr>
          <a:xfrm>
            <a:off x="7474589" y="2942508"/>
            <a:ext cx="1501629" cy="646331"/>
          </a:xfrm>
          <a:prstGeom prst="rect">
            <a:avLst/>
          </a:prstGeom>
          <a:noFill/>
        </p:spPr>
        <p:txBody>
          <a:bodyPr wrap="square" rtlCol="0">
            <a:spAutoFit/>
          </a:bodyPr>
          <a:lstStyle/>
          <a:p>
            <a:r>
              <a:rPr lang="en-GB" sz="3600" dirty="0">
                <a:solidFill>
                  <a:srgbClr val="7030A0"/>
                </a:solidFill>
              </a:rPr>
              <a:t>✔</a:t>
            </a:r>
          </a:p>
        </p:txBody>
      </p:sp>
      <p:sp>
        <p:nvSpPr>
          <p:cNvPr id="6" name="TextBox 5">
            <a:extLst>
              <a:ext uri="{FF2B5EF4-FFF2-40B4-BE49-F238E27FC236}">
                <a16:creationId xmlns:a16="http://schemas.microsoft.com/office/drawing/2014/main" id="{599BC986-DF2D-465E-B107-3D66529F0805}"/>
              </a:ext>
            </a:extLst>
          </p:cNvPr>
          <p:cNvSpPr txBox="1"/>
          <p:nvPr/>
        </p:nvSpPr>
        <p:spPr>
          <a:xfrm>
            <a:off x="8348443" y="4763704"/>
            <a:ext cx="1501629" cy="646331"/>
          </a:xfrm>
          <a:prstGeom prst="rect">
            <a:avLst/>
          </a:prstGeom>
          <a:noFill/>
        </p:spPr>
        <p:txBody>
          <a:bodyPr wrap="square" rtlCol="0">
            <a:spAutoFit/>
          </a:bodyPr>
          <a:lstStyle/>
          <a:p>
            <a:r>
              <a:rPr lang="en-GB" sz="3600" dirty="0">
                <a:solidFill>
                  <a:srgbClr val="7030A0"/>
                </a:solidFill>
              </a:rPr>
              <a:t>✔</a:t>
            </a:r>
          </a:p>
        </p:txBody>
      </p:sp>
      <p:sp>
        <p:nvSpPr>
          <p:cNvPr id="7" name="TextBox 6">
            <a:extLst>
              <a:ext uri="{FF2B5EF4-FFF2-40B4-BE49-F238E27FC236}">
                <a16:creationId xmlns:a16="http://schemas.microsoft.com/office/drawing/2014/main" id="{59384B10-D05A-4F9F-95FC-508DB6513706}"/>
              </a:ext>
            </a:extLst>
          </p:cNvPr>
          <p:cNvSpPr txBox="1"/>
          <p:nvPr/>
        </p:nvSpPr>
        <p:spPr>
          <a:xfrm>
            <a:off x="1846974" y="3782805"/>
            <a:ext cx="1501629" cy="646331"/>
          </a:xfrm>
          <a:prstGeom prst="rect">
            <a:avLst/>
          </a:prstGeom>
          <a:noFill/>
        </p:spPr>
        <p:txBody>
          <a:bodyPr wrap="square" rtlCol="0">
            <a:spAutoFit/>
          </a:bodyPr>
          <a:lstStyle/>
          <a:p>
            <a:r>
              <a:rPr lang="en-GB" sz="3600" dirty="0">
                <a:solidFill>
                  <a:srgbClr val="7030A0"/>
                </a:solidFill>
              </a:rPr>
              <a:t>✔</a:t>
            </a:r>
          </a:p>
        </p:txBody>
      </p:sp>
    </p:spTree>
    <p:extLst>
      <p:ext uri="{BB962C8B-B14F-4D97-AF65-F5344CB8AC3E}">
        <p14:creationId xmlns:p14="http://schemas.microsoft.com/office/powerpoint/2010/main" val="19827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normAutofit/>
          </a:bodyPr>
          <a:lstStyle/>
          <a:p>
            <a:r>
              <a:rPr lang="en-GB" sz="7200" dirty="0"/>
              <a:t>Thanks</a:t>
            </a:r>
          </a:p>
        </p:txBody>
      </p:sp>
      <p:sp>
        <p:nvSpPr>
          <p:cNvPr id="4" name="Title 1">
            <a:extLst>
              <a:ext uri="{FF2B5EF4-FFF2-40B4-BE49-F238E27FC236}">
                <a16:creationId xmlns:a16="http://schemas.microsoft.com/office/drawing/2014/main" id="{41141F0D-8039-4F3B-8E3E-8F2A88700121}"/>
              </a:ext>
            </a:extLst>
          </p:cNvPr>
          <p:cNvSpPr txBox="1">
            <a:spLocks/>
          </p:cNvSpPr>
          <p:nvPr/>
        </p:nvSpPr>
        <p:spPr>
          <a:xfrm>
            <a:off x="677334" y="2768600"/>
            <a:ext cx="8596668" cy="1320800"/>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dirty="0"/>
              <a:t>Email ;- jjowett@coventrycollege.ac.uk</a:t>
            </a:r>
          </a:p>
        </p:txBody>
      </p:sp>
    </p:spTree>
    <p:extLst>
      <p:ext uri="{BB962C8B-B14F-4D97-AF65-F5344CB8AC3E}">
        <p14:creationId xmlns:p14="http://schemas.microsoft.com/office/powerpoint/2010/main" val="194090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64A-9D7B-47A0-B0E1-67DA164D6004}"/>
              </a:ext>
            </a:extLst>
          </p:cNvPr>
          <p:cNvSpPr>
            <a:spLocks noGrp="1"/>
          </p:cNvSpPr>
          <p:nvPr>
            <p:ph type="title"/>
          </p:nvPr>
        </p:nvSpPr>
        <p:spPr/>
        <p:txBody>
          <a:bodyPr>
            <a:normAutofit/>
          </a:bodyPr>
          <a:lstStyle/>
          <a:p>
            <a:r>
              <a:rPr lang="en-GB" sz="6600" b="1" u="sng" dirty="0"/>
              <a:t>Notes to Lecturer </a:t>
            </a:r>
          </a:p>
        </p:txBody>
      </p:sp>
      <p:sp>
        <p:nvSpPr>
          <p:cNvPr id="3" name="Content Placeholder 2">
            <a:extLst>
              <a:ext uri="{FF2B5EF4-FFF2-40B4-BE49-F238E27FC236}">
                <a16:creationId xmlns:a16="http://schemas.microsoft.com/office/drawing/2014/main" id="{48938DDD-2C6F-42FC-A290-741C5BE7F8CD}"/>
              </a:ext>
            </a:extLst>
          </p:cNvPr>
          <p:cNvSpPr>
            <a:spLocks noGrp="1"/>
          </p:cNvSpPr>
          <p:nvPr>
            <p:ph idx="1"/>
          </p:nvPr>
        </p:nvSpPr>
        <p:spPr>
          <a:xfrm>
            <a:off x="677334" y="1674027"/>
            <a:ext cx="8596668" cy="5087500"/>
          </a:xfrm>
        </p:spPr>
        <p:txBody>
          <a:bodyPr>
            <a:normAutofit/>
          </a:bodyPr>
          <a:lstStyle/>
          <a:p>
            <a:pPr>
              <a:buFont typeface="Wingdings" panose="05000000000000000000" pitchFamily="2" charset="2"/>
              <a:buChar char="Ø"/>
            </a:pPr>
            <a:r>
              <a:rPr lang="en-GB" b="1" dirty="0">
                <a:solidFill>
                  <a:srgbClr val="FF0000"/>
                </a:solidFill>
              </a:rPr>
              <a:t>Lesson 1 ( prime number problem – slide 9) may want to be skipped for most vocations – just some history/ reverence … </a:t>
            </a:r>
          </a:p>
          <a:p>
            <a:pPr>
              <a:buFont typeface="Wingdings" panose="05000000000000000000" pitchFamily="2" charset="2"/>
              <a:buChar char="Ø"/>
            </a:pPr>
            <a:endParaRPr lang="en-GB" b="1" dirty="0">
              <a:solidFill>
                <a:srgbClr val="FF0000"/>
              </a:solidFill>
            </a:endParaRPr>
          </a:p>
          <a:p>
            <a:pPr>
              <a:buFont typeface="Wingdings" panose="05000000000000000000" pitchFamily="2" charset="2"/>
              <a:buChar char="Ø"/>
            </a:pPr>
            <a:r>
              <a:rPr lang="en-GB" b="1" dirty="0">
                <a:solidFill>
                  <a:srgbClr val="FF0000"/>
                </a:solidFill>
              </a:rPr>
              <a:t>Lesson 2 uses this workbook from maths genie – first 10 questions all levels should be able to attempt after going cover method </a:t>
            </a:r>
          </a:p>
          <a:p>
            <a:pPr>
              <a:buFont typeface="Wingdings" panose="05000000000000000000" pitchFamily="2" charset="2"/>
              <a:buChar char="Ø"/>
            </a:pPr>
            <a:r>
              <a:rPr lang="en-GB" b="1" dirty="0">
                <a:solidFill>
                  <a:srgbClr val="FF0000"/>
                </a:solidFill>
                <a:hlinkClick r:id="rId2">
                  <a:extLst>
                    <a:ext uri="{A12FA001-AC4F-418D-AE19-62706E023703}">
                      <ahyp:hlinkClr xmlns:ahyp="http://schemas.microsoft.com/office/drawing/2018/hyperlinkcolor" val="tx"/>
                    </a:ext>
                  </a:extLst>
                </a:hlinkClick>
              </a:rPr>
              <a:t>https://www.mathsgenie.co.uk/resources/4-HCF-and-LCM.pdf</a:t>
            </a:r>
            <a:endParaRPr lang="en-GB" b="1" dirty="0">
              <a:solidFill>
                <a:srgbClr val="FF0000"/>
              </a:solidFill>
            </a:endParaRPr>
          </a:p>
          <a:p>
            <a:pPr>
              <a:buFont typeface="Wingdings" panose="05000000000000000000" pitchFamily="2" charset="2"/>
              <a:buChar char="Ø"/>
            </a:pPr>
            <a:endParaRPr lang="en-GB" b="1" dirty="0">
              <a:solidFill>
                <a:srgbClr val="FF0000"/>
              </a:solidFill>
            </a:endParaRPr>
          </a:p>
          <a:p>
            <a:pPr>
              <a:buFont typeface="Wingdings" panose="05000000000000000000" pitchFamily="2" charset="2"/>
              <a:buChar char="Ø"/>
            </a:pPr>
            <a:r>
              <a:rPr lang="en-GB" b="1" dirty="0">
                <a:solidFill>
                  <a:srgbClr val="FF0000"/>
                </a:solidFill>
              </a:rPr>
              <a:t>Lesson 2 also contains some questions in context – this one was done for engineering ( it has the full worded question then the simplified question after) – you may wish to remove this / change to your vocation.</a:t>
            </a:r>
          </a:p>
          <a:p>
            <a:pPr>
              <a:buFont typeface="Wingdings" panose="05000000000000000000" pitchFamily="2" charset="2"/>
              <a:buChar char="Ø"/>
            </a:pPr>
            <a:r>
              <a:rPr lang="en-GB" b="1" dirty="0">
                <a:solidFill>
                  <a:srgbClr val="FF0000"/>
                </a:solidFill>
              </a:rPr>
              <a:t>This can be done really quickly with Chat GPT – I used the prompt …</a:t>
            </a:r>
          </a:p>
          <a:p>
            <a:pPr>
              <a:buFont typeface="Wingdings" panose="05000000000000000000" pitchFamily="2" charset="2"/>
              <a:buChar char="Ø"/>
            </a:pPr>
            <a:r>
              <a:rPr lang="en-GB" b="1" dirty="0">
                <a:solidFill>
                  <a:srgbClr val="FF0000"/>
                </a:solidFill>
              </a:rPr>
              <a:t>“Could you generate 5 questions on finding the highest common factor or lowest common multiple of 2 different numbers at a GCSE foundation level in context/ theme of engineering “</a:t>
            </a:r>
          </a:p>
        </p:txBody>
      </p:sp>
    </p:spTree>
    <p:extLst>
      <p:ext uri="{BB962C8B-B14F-4D97-AF65-F5344CB8AC3E}">
        <p14:creationId xmlns:p14="http://schemas.microsoft.com/office/powerpoint/2010/main" val="270441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Factors, Multiples &amp; Primes</a:t>
            </a:r>
          </a:p>
        </p:txBody>
      </p:sp>
      <p:sp>
        <p:nvSpPr>
          <p:cNvPr id="14" name="Subtitle 2">
            <a:extLst>
              <a:ext uri="{FF2B5EF4-FFF2-40B4-BE49-F238E27FC236}">
                <a16:creationId xmlns:a16="http://schemas.microsoft.com/office/drawing/2014/main" id="{80995A86-03FE-4FD8-98EF-34BA4BA59378}"/>
              </a:ext>
            </a:extLst>
          </p:cNvPr>
          <p:cNvSpPr txBox="1">
            <a:spLocks/>
          </p:cNvSpPr>
          <p:nvPr/>
        </p:nvSpPr>
        <p:spPr>
          <a:xfrm>
            <a:off x="4548104" y="3962087"/>
            <a:ext cx="6634275" cy="1875041"/>
          </a:xfrm>
          <a:prstGeom prst="rect">
            <a:avLst/>
          </a:prstGeom>
        </p:spPr>
        <p:txBody>
          <a:bodyPr vert="horz" lIns="91440" tIns="45720" rIns="91440" bIns="45720" rtlCol="0" anchor="t">
            <a:normAutofit fontScale="47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5600" dirty="0">
                <a:solidFill>
                  <a:srgbClr val="FFFFFF">
                    <a:alpha val="70000"/>
                  </a:srgbClr>
                </a:solidFill>
              </a:rPr>
              <a:t>Grade 3</a:t>
            </a:r>
          </a:p>
          <a:p>
            <a:pPr algn="l"/>
            <a:r>
              <a:rPr lang="en-US" sz="5600" dirty="0">
                <a:solidFill>
                  <a:srgbClr val="FFFFFF">
                    <a:alpha val="70000"/>
                  </a:srgbClr>
                </a:solidFill>
              </a:rPr>
              <a:t>Lesson 2 </a:t>
            </a:r>
          </a:p>
          <a:p>
            <a:pPr algn="l"/>
            <a:endParaRPr lang="en-US" sz="5600" dirty="0">
              <a:solidFill>
                <a:srgbClr val="FFFFFF">
                  <a:alpha val="70000"/>
                </a:srgbClr>
              </a:solidFill>
            </a:endParaRPr>
          </a:p>
          <a:p>
            <a:pPr algn="l"/>
            <a:endParaRPr lang="en-US" dirty="0">
              <a:solidFill>
                <a:srgbClr val="FFFFFF">
                  <a:alpha val="70000"/>
                </a:srgbClr>
              </a:solidFill>
            </a:endParaRPr>
          </a:p>
          <a:p>
            <a:pPr algn="l"/>
            <a:r>
              <a:rPr lang="en-US" sz="2500" dirty="0">
                <a:solidFill>
                  <a:srgbClr val="FFFFFF">
                    <a:alpha val="70000"/>
                  </a:srgbClr>
                </a:solidFill>
              </a:rPr>
              <a:t>Jamie Jowett </a:t>
            </a:r>
          </a:p>
        </p:txBody>
      </p:sp>
    </p:spTree>
    <p:extLst>
      <p:ext uri="{BB962C8B-B14F-4D97-AF65-F5344CB8AC3E}">
        <p14:creationId xmlns:p14="http://schemas.microsoft.com/office/powerpoint/2010/main" val="414748940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9C8FD5-6DA3-4BFD-839D-70505479C46E}"/>
              </a:ext>
            </a:extLst>
          </p:cNvPr>
          <p:cNvPicPr>
            <a:picLocks noChangeAspect="1"/>
          </p:cNvPicPr>
          <p:nvPr/>
        </p:nvPicPr>
        <p:blipFill>
          <a:blip r:embed="rId4"/>
          <a:stretch>
            <a:fillRect/>
          </a:stretch>
        </p:blipFill>
        <p:spPr>
          <a:xfrm>
            <a:off x="0" y="3570394"/>
            <a:ext cx="7429500" cy="2209800"/>
          </a:xfrm>
          <a:prstGeom prst="rect">
            <a:avLst/>
          </a:prstGeom>
        </p:spPr>
      </p:pic>
      <p:pic>
        <p:nvPicPr>
          <p:cNvPr id="11" name="Picture 10">
            <a:extLst>
              <a:ext uri="{FF2B5EF4-FFF2-40B4-BE49-F238E27FC236}">
                <a16:creationId xmlns:a16="http://schemas.microsoft.com/office/drawing/2014/main" id="{FA78ED15-88BC-4A43-9898-9476C100C2D4}"/>
              </a:ext>
            </a:extLst>
          </p:cNvPr>
          <p:cNvPicPr>
            <a:picLocks noChangeAspect="1"/>
          </p:cNvPicPr>
          <p:nvPr/>
        </p:nvPicPr>
        <p:blipFill>
          <a:blip r:embed="rId5"/>
          <a:stretch>
            <a:fillRect/>
          </a:stretch>
        </p:blipFill>
        <p:spPr>
          <a:xfrm>
            <a:off x="75500" y="3737938"/>
            <a:ext cx="3506597" cy="1000125"/>
          </a:xfrm>
          <a:prstGeom prst="rect">
            <a:avLst/>
          </a:prstGeom>
        </p:spPr>
      </p:pic>
      <p:pic>
        <p:nvPicPr>
          <p:cNvPr id="7" name="Picture 6">
            <a:extLst>
              <a:ext uri="{FF2B5EF4-FFF2-40B4-BE49-F238E27FC236}">
                <a16:creationId xmlns:a16="http://schemas.microsoft.com/office/drawing/2014/main" id="{87C18CB9-D6DC-4753-B409-CE141A7AB1FE}"/>
              </a:ext>
            </a:extLst>
          </p:cNvPr>
          <p:cNvPicPr>
            <a:picLocks noChangeAspect="1"/>
          </p:cNvPicPr>
          <p:nvPr/>
        </p:nvPicPr>
        <p:blipFill>
          <a:blip r:embed="rId4"/>
          <a:stretch>
            <a:fillRect/>
          </a:stretch>
        </p:blipFill>
        <p:spPr>
          <a:xfrm>
            <a:off x="0" y="1510368"/>
            <a:ext cx="7429500" cy="2209800"/>
          </a:xfrm>
          <a:prstGeom prst="rect">
            <a:avLst/>
          </a:prstGeom>
        </p:spPr>
      </p:pic>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a:xfrm>
            <a:off x="0" y="0"/>
            <a:ext cx="8596668" cy="1320800"/>
          </a:xfrm>
        </p:spPr>
        <p:txBody>
          <a:bodyPr/>
          <a:lstStyle/>
          <a:p>
            <a:r>
              <a:rPr lang="en-GB" dirty="0"/>
              <a:t>Starter </a:t>
            </a:r>
          </a:p>
        </p:txBody>
      </p:sp>
      <p:pic>
        <p:nvPicPr>
          <p:cNvPr id="6" name="Countdown - Clock Only">
            <a:hlinkClick r:id="" action="ppaction://media"/>
            <a:extLst>
              <a:ext uri="{FF2B5EF4-FFF2-40B4-BE49-F238E27FC236}">
                <a16:creationId xmlns:a16="http://schemas.microsoft.com/office/drawing/2014/main" id="{6525B9C4-7DD9-4772-A818-6B6F0FBAB25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26988" y="6288088"/>
            <a:ext cx="609601" cy="609600"/>
          </a:xfrm>
        </p:spPr>
      </p:pic>
      <p:pic>
        <p:nvPicPr>
          <p:cNvPr id="3" name="Picture 2">
            <a:extLst>
              <a:ext uri="{FF2B5EF4-FFF2-40B4-BE49-F238E27FC236}">
                <a16:creationId xmlns:a16="http://schemas.microsoft.com/office/drawing/2014/main" id="{B37F4B65-E32A-4DD2-BD5E-380FF97562D9}"/>
              </a:ext>
            </a:extLst>
          </p:cNvPr>
          <p:cNvPicPr>
            <a:picLocks noChangeAspect="1"/>
          </p:cNvPicPr>
          <p:nvPr/>
        </p:nvPicPr>
        <p:blipFill>
          <a:blip r:embed="rId7"/>
          <a:stretch>
            <a:fillRect/>
          </a:stretch>
        </p:blipFill>
        <p:spPr>
          <a:xfrm>
            <a:off x="5539057" y="548386"/>
            <a:ext cx="6551576" cy="5761227"/>
          </a:xfrm>
          <a:prstGeom prst="rect">
            <a:avLst/>
          </a:prstGeom>
        </p:spPr>
      </p:pic>
      <p:pic>
        <p:nvPicPr>
          <p:cNvPr id="9" name="Picture 8">
            <a:extLst>
              <a:ext uri="{FF2B5EF4-FFF2-40B4-BE49-F238E27FC236}">
                <a16:creationId xmlns:a16="http://schemas.microsoft.com/office/drawing/2014/main" id="{1FE64448-FA50-4714-909B-C399268D5E01}"/>
              </a:ext>
            </a:extLst>
          </p:cNvPr>
          <p:cNvPicPr>
            <a:picLocks noChangeAspect="1"/>
          </p:cNvPicPr>
          <p:nvPr/>
        </p:nvPicPr>
        <p:blipFill>
          <a:blip r:embed="rId5"/>
          <a:stretch>
            <a:fillRect/>
          </a:stretch>
        </p:blipFill>
        <p:spPr>
          <a:xfrm>
            <a:off x="75500" y="1677912"/>
            <a:ext cx="3506597" cy="1000125"/>
          </a:xfrm>
          <a:prstGeom prst="rect">
            <a:avLst/>
          </a:prstGeom>
        </p:spPr>
      </p:pic>
      <p:sp>
        <p:nvSpPr>
          <p:cNvPr id="8" name="TextBox 7">
            <a:extLst>
              <a:ext uri="{FF2B5EF4-FFF2-40B4-BE49-F238E27FC236}">
                <a16:creationId xmlns:a16="http://schemas.microsoft.com/office/drawing/2014/main" id="{CC9F2C4A-CE20-4856-BB0C-BDEFF6632223}"/>
              </a:ext>
            </a:extLst>
          </p:cNvPr>
          <p:cNvSpPr txBox="1"/>
          <p:nvPr/>
        </p:nvSpPr>
        <p:spPr>
          <a:xfrm>
            <a:off x="75501" y="1619075"/>
            <a:ext cx="3506598" cy="369332"/>
          </a:xfrm>
          <a:prstGeom prst="rect">
            <a:avLst/>
          </a:prstGeom>
          <a:solidFill>
            <a:schemeClr val="bg1"/>
          </a:solidFill>
        </p:spPr>
        <p:txBody>
          <a:bodyPr wrap="square" rtlCol="0">
            <a:spAutoFit/>
          </a:bodyPr>
          <a:lstStyle/>
          <a:p>
            <a:r>
              <a:rPr lang="en-GB" dirty="0"/>
              <a:t>List the first 8 Prime numbers. </a:t>
            </a:r>
          </a:p>
        </p:txBody>
      </p:sp>
      <p:sp>
        <p:nvSpPr>
          <p:cNvPr id="12" name="TextBox 11">
            <a:extLst>
              <a:ext uri="{FF2B5EF4-FFF2-40B4-BE49-F238E27FC236}">
                <a16:creationId xmlns:a16="http://schemas.microsoft.com/office/drawing/2014/main" id="{AB812B94-03CF-4454-BF0B-AFFB1514C9B5}"/>
              </a:ext>
            </a:extLst>
          </p:cNvPr>
          <p:cNvSpPr txBox="1"/>
          <p:nvPr/>
        </p:nvSpPr>
        <p:spPr>
          <a:xfrm>
            <a:off x="101367" y="3828875"/>
            <a:ext cx="3506598" cy="369332"/>
          </a:xfrm>
          <a:prstGeom prst="rect">
            <a:avLst/>
          </a:prstGeom>
          <a:solidFill>
            <a:schemeClr val="bg1"/>
          </a:solidFill>
        </p:spPr>
        <p:txBody>
          <a:bodyPr wrap="square" rtlCol="0">
            <a:spAutoFit/>
          </a:bodyPr>
          <a:lstStyle/>
          <a:p>
            <a:r>
              <a:rPr lang="en-GB" dirty="0"/>
              <a:t>List the first 5 Cube numbers. </a:t>
            </a:r>
          </a:p>
        </p:txBody>
      </p:sp>
    </p:spTree>
    <p:extLst>
      <p:ext uri="{BB962C8B-B14F-4D97-AF65-F5344CB8AC3E}">
        <p14:creationId xmlns:p14="http://schemas.microsoft.com/office/powerpoint/2010/main" val="37447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4" y="1342450"/>
            <a:ext cx="9926351" cy="4173099"/>
          </a:xfrm>
        </p:spPr>
        <p:txBody>
          <a:bodyPr>
            <a:normAutofit/>
          </a:bodyPr>
          <a:lstStyle/>
          <a:p>
            <a:pPr marL="0" indent="0">
              <a:buNone/>
            </a:pPr>
            <a:r>
              <a:rPr lang="en-GB" sz="2000" b="1" u="sng" dirty="0"/>
              <a:t>Lesson 2 – recap product of primes &amp; cover HCF and LCM</a:t>
            </a:r>
          </a:p>
          <a:p>
            <a:pPr marL="0" indent="0">
              <a:buNone/>
            </a:pPr>
            <a:r>
              <a:rPr lang="en-GB" sz="2000" b="1" dirty="0"/>
              <a:t>Grades 1-2 </a:t>
            </a:r>
          </a:p>
          <a:p>
            <a:pPr>
              <a:buSzPct val="100000"/>
              <a:buFont typeface="Wingdings" panose="05000000000000000000" pitchFamily="2" charset="2"/>
              <a:buChar char="q"/>
            </a:pPr>
            <a:r>
              <a:rPr lang="en-GB" sz="2000" b="1" dirty="0"/>
              <a:t>IDENTIFY common multiples or common factors of two or more integers </a:t>
            </a:r>
          </a:p>
          <a:p>
            <a:pPr>
              <a:buSzPct val="100000"/>
              <a:buFont typeface="Wingdings" panose="05000000000000000000" pitchFamily="2" charset="2"/>
              <a:buChar char="q"/>
            </a:pPr>
            <a:endParaRPr lang="en-GB" sz="2000" b="1" dirty="0"/>
          </a:p>
          <a:p>
            <a:pPr marL="0" indent="0">
              <a:buSzPct val="100000"/>
              <a:buNone/>
            </a:pPr>
            <a:r>
              <a:rPr lang="en-GB" sz="2000" b="1" dirty="0"/>
              <a:t>Grades 3-4 </a:t>
            </a:r>
          </a:p>
          <a:p>
            <a:pPr>
              <a:buSzPct val="100000"/>
              <a:buFont typeface="Wingdings" panose="05000000000000000000" pitchFamily="2" charset="2"/>
              <a:buChar char="q"/>
            </a:pPr>
            <a:r>
              <a:rPr lang="en-GB" sz="2000" b="1" dirty="0"/>
              <a:t>EXPRESS a number as the product of its prime factors </a:t>
            </a:r>
          </a:p>
          <a:p>
            <a:pPr>
              <a:buSzPct val="100000"/>
              <a:buFont typeface="Wingdings" panose="05000000000000000000" pitchFamily="2" charset="2"/>
              <a:buChar char="q"/>
            </a:pPr>
            <a:r>
              <a:rPr lang="en-GB" sz="2000" b="1" dirty="0"/>
              <a:t>IDENTIFY the highest common factor and the lowest common multiple of two numbers </a:t>
            </a:r>
          </a:p>
        </p:txBody>
      </p:sp>
    </p:spTree>
    <p:extLst>
      <p:ext uri="{BB962C8B-B14F-4D97-AF65-F5344CB8AC3E}">
        <p14:creationId xmlns:p14="http://schemas.microsoft.com/office/powerpoint/2010/main" val="304205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p:txBody>
          <a:bodyPr/>
          <a:lstStyle/>
          <a:p>
            <a:r>
              <a:rPr lang="en-GB" dirty="0"/>
              <a:t>Prime Factor recap</a:t>
            </a:r>
          </a:p>
        </p:txBody>
      </p:sp>
      <p:sp>
        <p:nvSpPr>
          <p:cNvPr id="3" name="Content Placeholder 2">
            <a:extLst>
              <a:ext uri="{FF2B5EF4-FFF2-40B4-BE49-F238E27FC236}">
                <a16:creationId xmlns:a16="http://schemas.microsoft.com/office/drawing/2014/main" id="{A0C042B4-F34B-41FB-A9B8-1A1A3EB57664}"/>
              </a:ext>
            </a:extLst>
          </p:cNvPr>
          <p:cNvSpPr>
            <a:spLocks noGrp="1"/>
          </p:cNvSpPr>
          <p:nvPr>
            <p:ph idx="1"/>
          </p:nvPr>
        </p:nvSpPr>
        <p:spPr>
          <a:xfrm>
            <a:off x="677334" y="1338468"/>
            <a:ext cx="8596668" cy="3880773"/>
          </a:xfrm>
        </p:spPr>
        <p:txBody>
          <a:bodyPr/>
          <a:lstStyle/>
          <a:p>
            <a:r>
              <a:rPr lang="en-GB" dirty="0"/>
              <a:t>Treat me like and Idiot (if you didn’t already) and help me out how do I do a prime factor tree ? My number is … </a:t>
            </a:r>
          </a:p>
        </p:txBody>
      </p:sp>
      <p:sp>
        <p:nvSpPr>
          <p:cNvPr id="4" name="TextBox 3">
            <a:extLst>
              <a:ext uri="{FF2B5EF4-FFF2-40B4-BE49-F238E27FC236}">
                <a16:creationId xmlns:a16="http://schemas.microsoft.com/office/drawing/2014/main" id="{6A434951-88A6-4BF1-8275-3899B9F877F0}"/>
              </a:ext>
            </a:extLst>
          </p:cNvPr>
          <p:cNvSpPr txBox="1"/>
          <p:nvPr/>
        </p:nvSpPr>
        <p:spPr>
          <a:xfrm>
            <a:off x="5322198" y="1978251"/>
            <a:ext cx="1802637" cy="523220"/>
          </a:xfrm>
          <a:prstGeom prst="rect">
            <a:avLst/>
          </a:prstGeom>
          <a:noFill/>
        </p:spPr>
        <p:txBody>
          <a:bodyPr wrap="square" rtlCol="0">
            <a:spAutoFit/>
          </a:bodyPr>
          <a:lstStyle/>
          <a:p>
            <a:r>
              <a:rPr lang="en-GB" sz="2800" dirty="0"/>
              <a:t>360</a:t>
            </a:r>
          </a:p>
        </p:txBody>
      </p:sp>
    </p:spTree>
    <p:extLst>
      <p:ext uri="{BB962C8B-B14F-4D97-AF65-F5344CB8AC3E}">
        <p14:creationId xmlns:p14="http://schemas.microsoft.com/office/powerpoint/2010/main" val="378906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D042-566F-4BA4-89E8-BD3B1960AAF9}"/>
              </a:ext>
            </a:extLst>
          </p:cNvPr>
          <p:cNvSpPr>
            <a:spLocks noGrp="1"/>
          </p:cNvSpPr>
          <p:nvPr>
            <p:ph type="title"/>
          </p:nvPr>
        </p:nvSpPr>
        <p:spPr/>
        <p:txBody>
          <a:bodyPr/>
          <a:lstStyle/>
          <a:p>
            <a:r>
              <a:rPr lang="en-GB" dirty="0"/>
              <a:t>Thumbs up or Thumbs Down </a:t>
            </a:r>
          </a:p>
        </p:txBody>
      </p:sp>
      <p:sp>
        <p:nvSpPr>
          <p:cNvPr id="3" name="Content Placeholder 2">
            <a:extLst>
              <a:ext uri="{FF2B5EF4-FFF2-40B4-BE49-F238E27FC236}">
                <a16:creationId xmlns:a16="http://schemas.microsoft.com/office/drawing/2014/main" id="{C54CFCE4-E296-4D8D-98FB-2585A49AB64F}"/>
              </a:ext>
            </a:extLst>
          </p:cNvPr>
          <p:cNvSpPr>
            <a:spLocks noGrp="1"/>
          </p:cNvSpPr>
          <p:nvPr>
            <p:ph idx="1"/>
          </p:nvPr>
        </p:nvSpPr>
        <p:spPr>
          <a:xfrm>
            <a:off x="677334" y="1632082"/>
            <a:ext cx="8596668" cy="3880773"/>
          </a:xfrm>
        </p:spPr>
        <p:txBody>
          <a:bodyPr/>
          <a:lstStyle/>
          <a:p>
            <a:pPr marL="0" indent="0">
              <a:buNone/>
            </a:pPr>
            <a:r>
              <a:rPr lang="en-GB" sz="2800" dirty="0"/>
              <a:t>Could you please now show me </a:t>
            </a:r>
          </a:p>
          <a:p>
            <a:pPr marL="0" indent="0">
              <a:buNone/>
            </a:pPr>
            <a:endParaRPr lang="en-GB" sz="2800" dirty="0"/>
          </a:p>
          <a:p>
            <a:r>
              <a:rPr lang="en-GB" dirty="0"/>
              <a:t>A </a:t>
            </a:r>
            <a:r>
              <a:rPr lang="en-GB" b="1" u="sng" dirty="0">
                <a:solidFill>
                  <a:schemeClr val="accent2"/>
                </a:solidFill>
              </a:rPr>
              <a:t>thumbs up</a:t>
            </a:r>
            <a:r>
              <a:rPr lang="en-GB" dirty="0">
                <a:solidFill>
                  <a:schemeClr val="accent2"/>
                </a:solidFill>
              </a:rPr>
              <a:t> </a:t>
            </a:r>
            <a:r>
              <a:rPr lang="en-GB" dirty="0"/>
              <a:t>if this makes sense and you remember it.</a:t>
            </a:r>
          </a:p>
          <a:p>
            <a:pPr marL="0" indent="0">
              <a:buNone/>
            </a:pPr>
            <a:endParaRPr lang="en-GB" dirty="0"/>
          </a:p>
          <a:p>
            <a:r>
              <a:rPr lang="en-GB" dirty="0"/>
              <a:t>Or a </a:t>
            </a:r>
            <a:r>
              <a:rPr lang="en-GB" b="1" u="sng" dirty="0">
                <a:solidFill>
                  <a:srgbClr val="FF0000"/>
                </a:solidFill>
              </a:rPr>
              <a:t>thumbs down</a:t>
            </a:r>
            <a:r>
              <a:rPr lang="en-GB" dirty="0">
                <a:solidFill>
                  <a:srgbClr val="FF0000"/>
                </a:solidFill>
              </a:rPr>
              <a:t> </a:t>
            </a:r>
            <a:r>
              <a:rPr lang="en-GB" dirty="0"/>
              <a:t>if this is still confusing.  </a:t>
            </a:r>
          </a:p>
        </p:txBody>
      </p:sp>
      <p:pic>
        <p:nvPicPr>
          <p:cNvPr id="4" name="Picture 3">
            <a:extLst>
              <a:ext uri="{FF2B5EF4-FFF2-40B4-BE49-F238E27FC236}">
                <a16:creationId xmlns:a16="http://schemas.microsoft.com/office/drawing/2014/main" id="{D4E704FB-DE82-40FA-9517-D084C227FDFF}"/>
              </a:ext>
            </a:extLst>
          </p:cNvPr>
          <p:cNvPicPr>
            <a:picLocks noChangeAspect="1"/>
          </p:cNvPicPr>
          <p:nvPr/>
        </p:nvPicPr>
        <p:blipFill>
          <a:blip r:embed="rId2"/>
          <a:stretch>
            <a:fillRect/>
          </a:stretch>
        </p:blipFill>
        <p:spPr>
          <a:xfrm>
            <a:off x="7668937" y="1345145"/>
            <a:ext cx="1953237" cy="2005093"/>
          </a:xfrm>
          <a:prstGeom prst="ellipse">
            <a:avLst/>
          </a:prstGeom>
        </p:spPr>
      </p:pic>
      <p:pic>
        <p:nvPicPr>
          <p:cNvPr id="5" name="Picture 4">
            <a:extLst>
              <a:ext uri="{FF2B5EF4-FFF2-40B4-BE49-F238E27FC236}">
                <a16:creationId xmlns:a16="http://schemas.microsoft.com/office/drawing/2014/main" id="{D3339312-4632-4337-9184-5501D0BD013B}"/>
              </a:ext>
            </a:extLst>
          </p:cNvPr>
          <p:cNvPicPr>
            <a:picLocks noChangeAspect="1"/>
          </p:cNvPicPr>
          <p:nvPr/>
        </p:nvPicPr>
        <p:blipFill>
          <a:blip r:embed="rId3"/>
          <a:stretch>
            <a:fillRect/>
          </a:stretch>
        </p:blipFill>
        <p:spPr>
          <a:xfrm>
            <a:off x="7580721" y="3429000"/>
            <a:ext cx="2041453" cy="2115019"/>
          </a:xfrm>
          <a:prstGeom prst="ellipse">
            <a:avLst/>
          </a:prstGeom>
        </p:spPr>
      </p:pic>
    </p:spTree>
    <p:extLst>
      <p:ext uri="{BB962C8B-B14F-4D97-AF65-F5344CB8AC3E}">
        <p14:creationId xmlns:p14="http://schemas.microsoft.com/office/powerpoint/2010/main" val="339333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4" y="1342450"/>
            <a:ext cx="9926351" cy="4173099"/>
          </a:xfrm>
        </p:spPr>
        <p:txBody>
          <a:bodyPr>
            <a:normAutofit/>
          </a:bodyPr>
          <a:lstStyle/>
          <a:p>
            <a:pPr marL="0" indent="0">
              <a:buNone/>
            </a:pPr>
            <a:endParaRPr lang="en-GB" sz="2000" b="1" dirty="0"/>
          </a:p>
          <a:p>
            <a:pPr marL="0" indent="0">
              <a:buNone/>
            </a:pPr>
            <a:r>
              <a:rPr lang="en-GB" sz="2400" b="1" dirty="0"/>
              <a:t>Grades 3-4 </a:t>
            </a:r>
          </a:p>
          <a:p>
            <a:pPr>
              <a:buSzPct val="100000"/>
              <a:buFont typeface="Wingdings" panose="05000000000000000000" pitchFamily="2" charset="2"/>
              <a:buChar char="q"/>
            </a:pPr>
            <a:r>
              <a:rPr lang="en-GB" sz="2400" b="1" dirty="0"/>
              <a:t>EXPRESS a number as the product of its prime factors </a:t>
            </a:r>
          </a:p>
        </p:txBody>
      </p:sp>
      <p:sp>
        <p:nvSpPr>
          <p:cNvPr id="4" name="TextBox 3">
            <a:extLst>
              <a:ext uri="{FF2B5EF4-FFF2-40B4-BE49-F238E27FC236}">
                <a16:creationId xmlns:a16="http://schemas.microsoft.com/office/drawing/2014/main" id="{EB913CC2-DF6F-4745-8331-1F8EEEAB82E3}"/>
              </a:ext>
            </a:extLst>
          </p:cNvPr>
          <p:cNvSpPr txBox="1"/>
          <p:nvPr/>
        </p:nvSpPr>
        <p:spPr>
          <a:xfrm>
            <a:off x="8523187" y="2155418"/>
            <a:ext cx="1501629" cy="1015663"/>
          </a:xfrm>
          <a:prstGeom prst="rect">
            <a:avLst/>
          </a:prstGeom>
          <a:noFill/>
        </p:spPr>
        <p:txBody>
          <a:bodyPr wrap="square" rtlCol="0">
            <a:spAutoFit/>
          </a:bodyPr>
          <a:lstStyle/>
          <a:p>
            <a:r>
              <a:rPr lang="en-GB" sz="6000" dirty="0">
                <a:solidFill>
                  <a:srgbClr val="7030A0"/>
                </a:solidFill>
              </a:rPr>
              <a:t>✔</a:t>
            </a:r>
          </a:p>
        </p:txBody>
      </p:sp>
    </p:spTree>
    <p:extLst>
      <p:ext uri="{BB962C8B-B14F-4D97-AF65-F5344CB8AC3E}">
        <p14:creationId xmlns:p14="http://schemas.microsoft.com/office/powerpoint/2010/main" val="41993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0" y="0"/>
            <a:ext cx="8596668" cy="1320800"/>
          </a:xfrm>
        </p:spPr>
        <p:txBody>
          <a:bodyPr/>
          <a:lstStyle/>
          <a:p>
            <a:r>
              <a:rPr lang="en-GB" dirty="0"/>
              <a:t>Prime factors to help us get HCF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81716" y="660400"/>
            <a:ext cx="8596668" cy="3880773"/>
          </a:xfrm>
        </p:spPr>
        <p:txBody>
          <a:bodyPr/>
          <a:lstStyle/>
          <a:p>
            <a:r>
              <a:rPr lang="en-GB" dirty="0"/>
              <a:t>HCF is Highest common factor … what is a factor ? </a:t>
            </a:r>
          </a:p>
          <a:p>
            <a:r>
              <a:rPr lang="en-GB" dirty="0"/>
              <a:t>A factor is what makes up a number i.e.. A factor of 12 is 6 (6X2)</a:t>
            </a:r>
          </a:p>
          <a:p>
            <a:endParaRPr lang="en-GB" dirty="0"/>
          </a:p>
          <a:p>
            <a:r>
              <a:rPr lang="en-GB" dirty="0"/>
              <a:t>What is the highest common factor of 36 and 24 </a:t>
            </a:r>
          </a:p>
          <a:p>
            <a:endParaRPr lang="en-GB" dirty="0"/>
          </a:p>
        </p:txBody>
      </p:sp>
      <p:sp>
        <p:nvSpPr>
          <p:cNvPr id="7" name="Rectangle 6">
            <a:extLst>
              <a:ext uri="{FF2B5EF4-FFF2-40B4-BE49-F238E27FC236}">
                <a16:creationId xmlns:a16="http://schemas.microsoft.com/office/drawing/2014/main" id="{ABC9F2FE-C16F-49A6-A356-753DF3744717}"/>
              </a:ext>
            </a:extLst>
          </p:cNvPr>
          <p:cNvSpPr/>
          <p:nvPr/>
        </p:nvSpPr>
        <p:spPr>
          <a:xfrm>
            <a:off x="81716" y="2282004"/>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first going to do prime factor trees for both numbers  </a:t>
            </a:r>
          </a:p>
        </p:txBody>
      </p:sp>
      <p:sp>
        <p:nvSpPr>
          <p:cNvPr id="8" name="Oval 7">
            <a:extLst>
              <a:ext uri="{FF2B5EF4-FFF2-40B4-BE49-F238E27FC236}">
                <a16:creationId xmlns:a16="http://schemas.microsoft.com/office/drawing/2014/main" id="{AF9F2116-0523-493F-AA3A-0818DDDBA3A0}"/>
              </a:ext>
            </a:extLst>
          </p:cNvPr>
          <p:cNvSpPr/>
          <p:nvPr/>
        </p:nvSpPr>
        <p:spPr>
          <a:xfrm>
            <a:off x="896311" y="306581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9" name="TextBox 8">
            <a:extLst>
              <a:ext uri="{FF2B5EF4-FFF2-40B4-BE49-F238E27FC236}">
                <a16:creationId xmlns:a16="http://schemas.microsoft.com/office/drawing/2014/main" id="{F4474677-655E-43DF-B01E-659A57FB8BF1}"/>
              </a:ext>
            </a:extLst>
          </p:cNvPr>
          <p:cNvSpPr txBox="1"/>
          <p:nvPr/>
        </p:nvSpPr>
        <p:spPr>
          <a:xfrm>
            <a:off x="1119558" y="3076101"/>
            <a:ext cx="1468074" cy="523220"/>
          </a:xfrm>
          <a:prstGeom prst="rect">
            <a:avLst/>
          </a:prstGeom>
          <a:noFill/>
        </p:spPr>
        <p:txBody>
          <a:bodyPr wrap="square" rtlCol="0">
            <a:spAutoFit/>
          </a:bodyPr>
          <a:lstStyle/>
          <a:p>
            <a:pPr algn="just"/>
            <a:r>
              <a:rPr lang="en-GB" sz="2800" dirty="0"/>
              <a:t>36</a:t>
            </a:r>
          </a:p>
        </p:txBody>
      </p:sp>
      <p:cxnSp>
        <p:nvCxnSpPr>
          <p:cNvPr id="10" name="Straight Arrow Connector 9">
            <a:extLst>
              <a:ext uri="{FF2B5EF4-FFF2-40B4-BE49-F238E27FC236}">
                <a16:creationId xmlns:a16="http://schemas.microsoft.com/office/drawing/2014/main" id="{F3AE342A-2184-4DA9-9218-727B0F049F1E}"/>
              </a:ext>
            </a:extLst>
          </p:cNvPr>
          <p:cNvCxnSpPr>
            <a:cxnSpLocks/>
            <a:stCxn id="8" idx="4"/>
            <a:endCxn id="30" idx="0"/>
          </p:cNvCxnSpPr>
          <p:nvPr/>
        </p:nvCxnSpPr>
        <p:spPr>
          <a:xfrm flipH="1">
            <a:off x="665271" y="3642534"/>
            <a:ext cx="714449" cy="987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4375847A-3BFD-44F4-9801-5C74C4B46282}"/>
              </a:ext>
            </a:extLst>
          </p:cNvPr>
          <p:cNvCxnSpPr>
            <a:cxnSpLocks/>
            <a:stCxn id="8" idx="4"/>
            <a:endCxn id="25" idx="0"/>
          </p:cNvCxnSpPr>
          <p:nvPr/>
        </p:nvCxnSpPr>
        <p:spPr>
          <a:xfrm>
            <a:off x="1379720" y="3642534"/>
            <a:ext cx="833140" cy="983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Oval 11">
            <a:extLst>
              <a:ext uri="{FF2B5EF4-FFF2-40B4-BE49-F238E27FC236}">
                <a16:creationId xmlns:a16="http://schemas.microsoft.com/office/drawing/2014/main" id="{89361674-BE52-4B0B-8999-93D9E736DEEE}"/>
              </a:ext>
            </a:extLst>
          </p:cNvPr>
          <p:cNvSpPr/>
          <p:nvPr/>
        </p:nvSpPr>
        <p:spPr>
          <a:xfrm>
            <a:off x="3592035" y="3013477"/>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3" name="TextBox 12">
            <a:extLst>
              <a:ext uri="{FF2B5EF4-FFF2-40B4-BE49-F238E27FC236}">
                <a16:creationId xmlns:a16="http://schemas.microsoft.com/office/drawing/2014/main" id="{A6E3C32C-241B-431A-8175-B4DF72713C70}"/>
              </a:ext>
            </a:extLst>
          </p:cNvPr>
          <p:cNvSpPr txBox="1"/>
          <p:nvPr/>
        </p:nvSpPr>
        <p:spPr>
          <a:xfrm>
            <a:off x="3815282" y="3023762"/>
            <a:ext cx="674617" cy="523220"/>
          </a:xfrm>
          <a:prstGeom prst="rect">
            <a:avLst/>
          </a:prstGeom>
          <a:noFill/>
        </p:spPr>
        <p:txBody>
          <a:bodyPr wrap="square" rtlCol="0">
            <a:spAutoFit/>
          </a:bodyPr>
          <a:lstStyle/>
          <a:p>
            <a:pPr algn="just"/>
            <a:r>
              <a:rPr lang="en-GB" sz="2800" dirty="0"/>
              <a:t>24</a:t>
            </a:r>
          </a:p>
        </p:txBody>
      </p:sp>
      <p:cxnSp>
        <p:nvCxnSpPr>
          <p:cNvPr id="14" name="Straight Arrow Connector 13">
            <a:extLst>
              <a:ext uri="{FF2B5EF4-FFF2-40B4-BE49-F238E27FC236}">
                <a16:creationId xmlns:a16="http://schemas.microsoft.com/office/drawing/2014/main" id="{4D0BFC8D-833A-4A1B-9A43-9501BB8D3673}"/>
              </a:ext>
            </a:extLst>
          </p:cNvPr>
          <p:cNvCxnSpPr>
            <a:cxnSpLocks/>
            <a:stCxn id="12" idx="4"/>
          </p:cNvCxnSpPr>
          <p:nvPr/>
        </p:nvCxnSpPr>
        <p:spPr>
          <a:xfrm flipH="1">
            <a:off x="3695797" y="3590195"/>
            <a:ext cx="379647"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464B5217-3F7B-47F8-9436-0762D1723520}"/>
              </a:ext>
            </a:extLst>
          </p:cNvPr>
          <p:cNvCxnSpPr>
            <a:cxnSpLocks/>
            <a:stCxn id="12" idx="4"/>
          </p:cNvCxnSpPr>
          <p:nvPr/>
        </p:nvCxnSpPr>
        <p:spPr>
          <a:xfrm>
            <a:off x="4075444" y="3590195"/>
            <a:ext cx="414455"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2A787E3F-BA2D-43A9-BD7E-C4E6527F720D}"/>
              </a:ext>
            </a:extLst>
          </p:cNvPr>
          <p:cNvSpPr/>
          <p:nvPr/>
        </p:nvSpPr>
        <p:spPr>
          <a:xfrm>
            <a:off x="-94082" y="4467086"/>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A4D1A11-99D1-41AA-8C29-7796F6EBE395}"/>
              </a:ext>
            </a:extLst>
          </p:cNvPr>
          <p:cNvSpPr txBox="1"/>
          <p:nvPr/>
        </p:nvSpPr>
        <p:spPr>
          <a:xfrm>
            <a:off x="221052" y="4443352"/>
            <a:ext cx="370122" cy="523220"/>
          </a:xfrm>
          <a:prstGeom prst="rect">
            <a:avLst/>
          </a:prstGeom>
          <a:noFill/>
        </p:spPr>
        <p:txBody>
          <a:bodyPr wrap="square" rtlCol="0">
            <a:spAutoFit/>
          </a:bodyPr>
          <a:lstStyle/>
          <a:p>
            <a:r>
              <a:rPr lang="en-GB" sz="2800" dirty="0"/>
              <a:t>2</a:t>
            </a:r>
          </a:p>
        </p:txBody>
      </p:sp>
      <p:sp>
        <p:nvSpPr>
          <p:cNvPr id="81" name="Oval 80">
            <a:extLst>
              <a:ext uri="{FF2B5EF4-FFF2-40B4-BE49-F238E27FC236}">
                <a16:creationId xmlns:a16="http://schemas.microsoft.com/office/drawing/2014/main" id="{99A55F20-9155-499A-9DE1-D33D1D6B7D73}"/>
              </a:ext>
            </a:extLst>
          </p:cNvPr>
          <p:cNvSpPr/>
          <p:nvPr/>
        </p:nvSpPr>
        <p:spPr>
          <a:xfrm>
            <a:off x="3160528" y="4011205"/>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6D20D11-892C-461B-A9A3-2D179B078EC2}"/>
              </a:ext>
            </a:extLst>
          </p:cNvPr>
          <p:cNvSpPr txBox="1"/>
          <p:nvPr/>
        </p:nvSpPr>
        <p:spPr>
          <a:xfrm>
            <a:off x="3490545" y="4019112"/>
            <a:ext cx="473320" cy="523220"/>
          </a:xfrm>
          <a:prstGeom prst="rect">
            <a:avLst/>
          </a:prstGeom>
          <a:noFill/>
        </p:spPr>
        <p:txBody>
          <a:bodyPr wrap="square" rtlCol="0">
            <a:spAutoFit/>
          </a:bodyPr>
          <a:lstStyle/>
          <a:p>
            <a:r>
              <a:rPr lang="en-GB" sz="2800" dirty="0"/>
              <a:t>2</a:t>
            </a:r>
          </a:p>
        </p:txBody>
      </p:sp>
      <p:sp>
        <p:nvSpPr>
          <p:cNvPr id="23" name="Oval 22">
            <a:extLst>
              <a:ext uri="{FF2B5EF4-FFF2-40B4-BE49-F238E27FC236}">
                <a16:creationId xmlns:a16="http://schemas.microsoft.com/office/drawing/2014/main" id="{8558B3A9-ED45-4D56-BD7D-E02EEA6FD5E3}"/>
              </a:ext>
            </a:extLst>
          </p:cNvPr>
          <p:cNvSpPr/>
          <p:nvPr/>
        </p:nvSpPr>
        <p:spPr>
          <a:xfrm>
            <a:off x="-82551" y="446708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F438FB1-6CB3-4EC1-8488-F3A2E79B65F4}"/>
              </a:ext>
            </a:extLst>
          </p:cNvPr>
          <p:cNvSpPr/>
          <p:nvPr/>
        </p:nvSpPr>
        <p:spPr>
          <a:xfrm>
            <a:off x="3173943" y="4008350"/>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0C38B135-6079-4512-8DE4-033561AEAED4}"/>
              </a:ext>
            </a:extLst>
          </p:cNvPr>
          <p:cNvSpPr/>
          <p:nvPr/>
        </p:nvSpPr>
        <p:spPr>
          <a:xfrm>
            <a:off x="1729451" y="374089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6" name="TextBox 25">
            <a:extLst>
              <a:ext uri="{FF2B5EF4-FFF2-40B4-BE49-F238E27FC236}">
                <a16:creationId xmlns:a16="http://schemas.microsoft.com/office/drawing/2014/main" id="{26680087-6826-431E-8FED-0FBA57FD40BE}"/>
              </a:ext>
            </a:extLst>
          </p:cNvPr>
          <p:cNvSpPr txBox="1"/>
          <p:nvPr/>
        </p:nvSpPr>
        <p:spPr>
          <a:xfrm>
            <a:off x="2013351" y="3748619"/>
            <a:ext cx="629268" cy="523220"/>
          </a:xfrm>
          <a:prstGeom prst="rect">
            <a:avLst/>
          </a:prstGeom>
          <a:noFill/>
        </p:spPr>
        <p:txBody>
          <a:bodyPr wrap="square" rtlCol="0">
            <a:spAutoFit/>
          </a:bodyPr>
          <a:lstStyle/>
          <a:p>
            <a:pPr algn="just"/>
            <a:r>
              <a:rPr lang="en-GB" sz="2800" dirty="0"/>
              <a:t>6</a:t>
            </a:r>
          </a:p>
        </p:txBody>
      </p:sp>
      <p:cxnSp>
        <p:nvCxnSpPr>
          <p:cNvPr id="27" name="Straight Arrow Connector 26">
            <a:extLst>
              <a:ext uri="{FF2B5EF4-FFF2-40B4-BE49-F238E27FC236}">
                <a16:creationId xmlns:a16="http://schemas.microsoft.com/office/drawing/2014/main" id="{2A83AD6B-BFB3-477B-9E60-C3F7EEA90B6A}"/>
              </a:ext>
            </a:extLst>
          </p:cNvPr>
          <p:cNvCxnSpPr>
            <a:cxnSpLocks/>
            <a:stCxn id="25" idx="4"/>
            <a:endCxn id="43" idx="0"/>
          </p:cNvCxnSpPr>
          <p:nvPr/>
        </p:nvCxnSpPr>
        <p:spPr>
          <a:xfrm flipH="1">
            <a:off x="1878420" y="4317613"/>
            <a:ext cx="334440" cy="2093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870332CE-033D-4822-BCFC-B6BED4BD3D75}"/>
              </a:ext>
            </a:extLst>
          </p:cNvPr>
          <p:cNvCxnSpPr>
            <a:cxnSpLocks/>
            <a:stCxn id="25" idx="4"/>
            <a:endCxn id="45" idx="0"/>
          </p:cNvCxnSpPr>
          <p:nvPr/>
        </p:nvCxnSpPr>
        <p:spPr>
          <a:xfrm>
            <a:off x="2212860" y="4317613"/>
            <a:ext cx="454165" cy="2093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0" name="Oval 29">
            <a:extLst>
              <a:ext uri="{FF2B5EF4-FFF2-40B4-BE49-F238E27FC236}">
                <a16:creationId xmlns:a16="http://schemas.microsoft.com/office/drawing/2014/main" id="{9FBFCF70-3214-4EF0-A54C-60461F8153EC}"/>
              </a:ext>
            </a:extLst>
          </p:cNvPr>
          <p:cNvSpPr/>
          <p:nvPr/>
        </p:nvSpPr>
        <p:spPr>
          <a:xfrm>
            <a:off x="181862" y="3741299"/>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31" name="TextBox 30">
            <a:extLst>
              <a:ext uri="{FF2B5EF4-FFF2-40B4-BE49-F238E27FC236}">
                <a16:creationId xmlns:a16="http://schemas.microsoft.com/office/drawing/2014/main" id="{98D00FCB-3D16-468E-AE46-3F6CC2425234}"/>
              </a:ext>
            </a:extLst>
          </p:cNvPr>
          <p:cNvSpPr txBox="1"/>
          <p:nvPr/>
        </p:nvSpPr>
        <p:spPr>
          <a:xfrm>
            <a:off x="465762" y="3749023"/>
            <a:ext cx="629268" cy="523220"/>
          </a:xfrm>
          <a:prstGeom prst="rect">
            <a:avLst/>
          </a:prstGeom>
          <a:noFill/>
        </p:spPr>
        <p:txBody>
          <a:bodyPr wrap="square" rtlCol="0">
            <a:spAutoFit/>
          </a:bodyPr>
          <a:lstStyle/>
          <a:p>
            <a:pPr algn="just"/>
            <a:r>
              <a:rPr lang="en-GB" sz="2800" dirty="0"/>
              <a:t>6</a:t>
            </a:r>
          </a:p>
        </p:txBody>
      </p:sp>
      <p:cxnSp>
        <p:nvCxnSpPr>
          <p:cNvPr id="32" name="Straight Arrow Connector 31">
            <a:extLst>
              <a:ext uri="{FF2B5EF4-FFF2-40B4-BE49-F238E27FC236}">
                <a16:creationId xmlns:a16="http://schemas.microsoft.com/office/drawing/2014/main" id="{03342F8E-14A7-47A8-B7F2-D11B9C01DB70}"/>
              </a:ext>
            </a:extLst>
          </p:cNvPr>
          <p:cNvCxnSpPr>
            <a:cxnSpLocks/>
            <a:stCxn id="30" idx="4"/>
            <a:endCxn id="23" idx="0"/>
          </p:cNvCxnSpPr>
          <p:nvPr/>
        </p:nvCxnSpPr>
        <p:spPr>
          <a:xfrm flipH="1">
            <a:off x="400858" y="4318017"/>
            <a:ext cx="264413" cy="1490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54929450-DB62-4012-9083-833AADD28398}"/>
              </a:ext>
            </a:extLst>
          </p:cNvPr>
          <p:cNvCxnSpPr>
            <a:cxnSpLocks/>
            <a:stCxn id="30" idx="4"/>
            <a:endCxn id="40" idx="0"/>
          </p:cNvCxnSpPr>
          <p:nvPr/>
        </p:nvCxnSpPr>
        <p:spPr>
          <a:xfrm>
            <a:off x="665271" y="4318017"/>
            <a:ext cx="425853" cy="1991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Oval 37">
            <a:extLst>
              <a:ext uri="{FF2B5EF4-FFF2-40B4-BE49-F238E27FC236}">
                <a16:creationId xmlns:a16="http://schemas.microsoft.com/office/drawing/2014/main" id="{6111FFE6-E2F1-4064-AD2F-E6879C0480DF}"/>
              </a:ext>
            </a:extLst>
          </p:cNvPr>
          <p:cNvSpPr/>
          <p:nvPr/>
        </p:nvSpPr>
        <p:spPr>
          <a:xfrm>
            <a:off x="613920" y="4506986"/>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8A222F47-4667-426A-826A-BB1FB839800E}"/>
              </a:ext>
            </a:extLst>
          </p:cNvPr>
          <p:cNvSpPr txBox="1"/>
          <p:nvPr/>
        </p:nvSpPr>
        <p:spPr>
          <a:xfrm>
            <a:off x="918704" y="4525389"/>
            <a:ext cx="420093" cy="523220"/>
          </a:xfrm>
          <a:prstGeom prst="rect">
            <a:avLst/>
          </a:prstGeom>
          <a:noFill/>
        </p:spPr>
        <p:txBody>
          <a:bodyPr wrap="square" rtlCol="0">
            <a:spAutoFit/>
          </a:bodyPr>
          <a:lstStyle/>
          <a:p>
            <a:r>
              <a:rPr lang="en-GB" sz="2800" dirty="0"/>
              <a:t>3</a:t>
            </a:r>
          </a:p>
        </p:txBody>
      </p:sp>
      <p:sp>
        <p:nvSpPr>
          <p:cNvPr id="40" name="Oval 39">
            <a:extLst>
              <a:ext uri="{FF2B5EF4-FFF2-40B4-BE49-F238E27FC236}">
                <a16:creationId xmlns:a16="http://schemas.microsoft.com/office/drawing/2014/main" id="{483F4652-02B7-43E4-8C7C-5354F51C9708}"/>
              </a:ext>
            </a:extLst>
          </p:cNvPr>
          <p:cNvSpPr/>
          <p:nvPr/>
        </p:nvSpPr>
        <p:spPr>
          <a:xfrm>
            <a:off x="607715" y="451718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C4201860-6886-42DE-ABCB-AE1A03C24056}"/>
              </a:ext>
            </a:extLst>
          </p:cNvPr>
          <p:cNvSpPr/>
          <p:nvPr/>
        </p:nvSpPr>
        <p:spPr>
          <a:xfrm>
            <a:off x="1401963" y="4525976"/>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33D07092-38FD-435E-AED9-4CD4AEAC2704}"/>
              </a:ext>
            </a:extLst>
          </p:cNvPr>
          <p:cNvSpPr txBox="1"/>
          <p:nvPr/>
        </p:nvSpPr>
        <p:spPr>
          <a:xfrm>
            <a:off x="1663829" y="4526956"/>
            <a:ext cx="380406" cy="523220"/>
          </a:xfrm>
          <a:prstGeom prst="rect">
            <a:avLst/>
          </a:prstGeom>
          <a:noFill/>
        </p:spPr>
        <p:txBody>
          <a:bodyPr wrap="square" rtlCol="0">
            <a:spAutoFit/>
          </a:bodyPr>
          <a:lstStyle/>
          <a:p>
            <a:r>
              <a:rPr lang="en-GB" sz="2800" dirty="0"/>
              <a:t>2</a:t>
            </a:r>
          </a:p>
        </p:txBody>
      </p:sp>
      <p:sp>
        <p:nvSpPr>
          <p:cNvPr id="43" name="Oval 42">
            <a:extLst>
              <a:ext uri="{FF2B5EF4-FFF2-40B4-BE49-F238E27FC236}">
                <a16:creationId xmlns:a16="http://schemas.microsoft.com/office/drawing/2014/main" id="{1BBD76D1-CD2D-47F0-AF82-8B52C93662A1}"/>
              </a:ext>
            </a:extLst>
          </p:cNvPr>
          <p:cNvSpPr/>
          <p:nvPr/>
        </p:nvSpPr>
        <p:spPr>
          <a:xfrm>
            <a:off x="1395011" y="452695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5DE2A45-161C-48F5-9858-96283459FE9C}"/>
              </a:ext>
            </a:extLst>
          </p:cNvPr>
          <p:cNvSpPr/>
          <p:nvPr/>
        </p:nvSpPr>
        <p:spPr>
          <a:xfrm>
            <a:off x="2232330" y="4525976"/>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B2F88D69-D823-445F-99BB-FC0548602C78}"/>
              </a:ext>
            </a:extLst>
          </p:cNvPr>
          <p:cNvSpPr txBox="1"/>
          <p:nvPr/>
        </p:nvSpPr>
        <p:spPr>
          <a:xfrm>
            <a:off x="2494196" y="4526956"/>
            <a:ext cx="345657" cy="523220"/>
          </a:xfrm>
          <a:prstGeom prst="rect">
            <a:avLst/>
          </a:prstGeom>
          <a:noFill/>
        </p:spPr>
        <p:txBody>
          <a:bodyPr wrap="square" rtlCol="0">
            <a:spAutoFit/>
          </a:bodyPr>
          <a:lstStyle/>
          <a:p>
            <a:r>
              <a:rPr lang="en-GB" sz="2800" dirty="0"/>
              <a:t>3</a:t>
            </a:r>
          </a:p>
        </p:txBody>
      </p:sp>
      <p:sp>
        <p:nvSpPr>
          <p:cNvPr id="46" name="Oval 45">
            <a:extLst>
              <a:ext uri="{FF2B5EF4-FFF2-40B4-BE49-F238E27FC236}">
                <a16:creationId xmlns:a16="http://schemas.microsoft.com/office/drawing/2014/main" id="{6E3D879B-2F30-460B-886C-AFF24046B1BB}"/>
              </a:ext>
            </a:extLst>
          </p:cNvPr>
          <p:cNvSpPr/>
          <p:nvPr/>
        </p:nvSpPr>
        <p:spPr>
          <a:xfrm>
            <a:off x="2225378" y="452695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D259F4B-47C4-45FA-B00A-A87668BCA912}"/>
              </a:ext>
            </a:extLst>
          </p:cNvPr>
          <p:cNvSpPr txBox="1"/>
          <p:nvPr/>
        </p:nvSpPr>
        <p:spPr>
          <a:xfrm>
            <a:off x="4437859" y="4020573"/>
            <a:ext cx="650215" cy="523220"/>
          </a:xfrm>
          <a:prstGeom prst="rect">
            <a:avLst/>
          </a:prstGeom>
          <a:noFill/>
        </p:spPr>
        <p:txBody>
          <a:bodyPr wrap="square" rtlCol="0">
            <a:spAutoFit/>
          </a:bodyPr>
          <a:lstStyle/>
          <a:p>
            <a:r>
              <a:rPr lang="en-GB" sz="2800" dirty="0"/>
              <a:t>12</a:t>
            </a:r>
          </a:p>
        </p:txBody>
      </p:sp>
      <p:sp>
        <p:nvSpPr>
          <p:cNvPr id="57" name="Oval 56">
            <a:extLst>
              <a:ext uri="{FF2B5EF4-FFF2-40B4-BE49-F238E27FC236}">
                <a16:creationId xmlns:a16="http://schemas.microsoft.com/office/drawing/2014/main" id="{C1C3A0FA-4196-4A6B-8777-67C83C31DF77}"/>
              </a:ext>
            </a:extLst>
          </p:cNvPr>
          <p:cNvSpPr/>
          <p:nvPr/>
        </p:nvSpPr>
        <p:spPr>
          <a:xfrm>
            <a:off x="4209048" y="4017434"/>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8" name="Straight Arrow Connector 57">
            <a:extLst>
              <a:ext uri="{FF2B5EF4-FFF2-40B4-BE49-F238E27FC236}">
                <a16:creationId xmlns:a16="http://schemas.microsoft.com/office/drawing/2014/main" id="{6C41758D-C92C-4652-B94B-F597198E2785}"/>
              </a:ext>
            </a:extLst>
          </p:cNvPr>
          <p:cNvCxnSpPr>
            <a:cxnSpLocks/>
            <a:stCxn id="57" idx="4"/>
            <a:endCxn id="67" idx="0"/>
          </p:cNvCxnSpPr>
          <p:nvPr/>
        </p:nvCxnSpPr>
        <p:spPr>
          <a:xfrm flipH="1">
            <a:off x="4298691" y="4594152"/>
            <a:ext cx="393766" cy="3996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9" name="Straight Arrow Connector 58">
            <a:extLst>
              <a:ext uri="{FF2B5EF4-FFF2-40B4-BE49-F238E27FC236}">
                <a16:creationId xmlns:a16="http://schemas.microsoft.com/office/drawing/2014/main" id="{F055B2BE-64B9-4E6C-8304-F89C847C4940}"/>
              </a:ext>
            </a:extLst>
          </p:cNvPr>
          <p:cNvCxnSpPr>
            <a:cxnSpLocks/>
            <a:stCxn id="57" idx="4"/>
            <a:endCxn id="69" idx="0"/>
          </p:cNvCxnSpPr>
          <p:nvPr/>
        </p:nvCxnSpPr>
        <p:spPr>
          <a:xfrm>
            <a:off x="4692457" y="4594152"/>
            <a:ext cx="701594" cy="3996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0" name="Oval 79">
            <a:extLst>
              <a:ext uri="{FF2B5EF4-FFF2-40B4-BE49-F238E27FC236}">
                <a16:creationId xmlns:a16="http://schemas.microsoft.com/office/drawing/2014/main" id="{41FDFC42-0325-4374-A59C-6D14B301D968}"/>
              </a:ext>
            </a:extLst>
          </p:cNvPr>
          <p:cNvSpPr/>
          <p:nvPr/>
        </p:nvSpPr>
        <p:spPr>
          <a:xfrm>
            <a:off x="3806411" y="5006514"/>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B69C8194-701F-4AAF-A21C-F931A8EEE0DC}"/>
              </a:ext>
            </a:extLst>
          </p:cNvPr>
          <p:cNvSpPr txBox="1"/>
          <p:nvPr/>
        </p:nvSpPr>
        <p:spPr>
          <a:xfrm>
            <a:off x="4131884" y="5004613"/>
            <a:ext cx="473320" cy="523220"/>
          </a:xfrm>
          <a:prstGeom prst="rect">
            <a:avLst/>
          </a:prstGeom>
          <a:noFill/>
        </p:spPr>
        <p:txBody>
          <a:bodyPr wrap="square" rtlCol="0">
            <a:spAutoFit/>
          </a:bodyPr>
          <a:lstStyle/>
          <a:p>
            <a:r>
              <a:rPr lang="en-GB" sz="2800" dirty="0"/>
              <a:t>3</a:t>
            </a:r>
          </a:p>
        </p:txBody>
      </p:sp>
      <p:sp>
        <p:nvSpPr>
          <p:cNvPr id="67" name="Oval 66">
            <a:extLst>
              <a:ext uri="{FF2B5EF4-FFF2-40B4-BE49-F238E27FC236}">
                <a16:creationId xmlns:a16="http://schemas.microsoft.com/office/drawing/2014/main" id="{E8147AEC-0185-4734-A47E-5BC032804701}"/>
              </a:ext>
            </a:extLst>
          </p:cNvPr>
          <p:cNvSpPr/>
          <p:nvPr/>
        </p:nvSpPr>
        <p:spPr>
          <a:xfrm>
            <a:off x="3815282" y="4993851"/>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0705D203-25A5-4B8E-A719-D3187501E258}"/>
              </a:ext>
            </a:extLst>
          </p:cNvPr>
          <p:cNvSpPr txBox="1"/>
          <p:nvPr/>
        </p:nvSpPr>
        <p:spPr>
          <a:xfrm>
            <a:off x="5227244" y="5004613"/>
            <a:ext cx="473320" cy="523220"/>
          </a:xfrm>
          <a:prstGeom prst="rect">
            <a:avLst/>
          </a:prstGeom>
          <a:noFill/>
        </p:spPr>
        <p:txBody>
          <a:bodyPr wrap="square" rtlCol="0">
            <a:spAutoFit/>
          </a:bodyPr>
          <a:lstStyle/>
          <a:p>
            <a:r>
              <a:rPr lang="en-GB" sz="2800" dirty="0"/>
              <a:t>4</a:t>
            </a:r>
          </a:p>
        </p:txBody>
      </p:sp>
      <p:sp>
        <p:nvSpPr>
          <p:cNvPr id="69" name="Oval 68">
            <a:extLst>
              <a:ext uri="{FF2B5EF4-FFF2-40B4-BE49-F238E27FC236}">
                <a16:creationId xmlns:a16="http://schemas.microsoft.com/office/drawing/2014/main" id="{4694AD9E-BED7-47F5-9FE1-393ADE898322}"/>
              </a:ext>
            </a:extLst>
          </p:cNvPr>
          <p:cNvSpPr/>
          <p:nvPr/>
        </p:nvSpPr>
        <p:spPr>
          <a:xfrm>
            <a:off x="4910642" y="4993851"/>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0" name="Straight Arrow Connector 69">
            <a:extLst>
              <a:ext uri="{FF2B5EF4-FFF2-40B4-BE49-F238E27FC236}">
                <a16:creationId xmlns:a16="http://schemas.microsoft.com/office/drawing/2014/main" id="{60C699BA-DEB7-426B-99A0-BA9889CB2C2A}"/>
              </a:ext>
            </a:extLst>
          </p:cNvPr>
          <p:cNvCxnSpPr>
            <a:cxnSpLocks/>
            <a:stCxn id="69" idx="4"/>
            <a:endCxn id="76" idx="0"/>
          </p:cNvCxnSpPr>
          <p:nvPr/>
        </p:nvCxnSpPr>
        <p:spPr>
          <a:xfrm flipH="1">
            <a:off x="5037717" y="5570569"/>
            <a:ext cx="356334" cy="3622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1" name="Straight Arrow Connector 70">
            <a:extLst>
              <a:ext uri="{FF2B5EF4-FFF2-40B4-BE49-F238E27FC236}">
                <a16:creationId xmlns:a16="http://schemas.microsoft.com/office/drawing/2014/main" id="{4629315E-6363-4894-BB1F-9844274854A8}"/>
              </a:ext>
            </a:extLst>
          </p:cNvPr>
          <p:cNvCxnSpPr>
            <a:cxnSpLocks/>
            <a:stCxn id="69" idx="4"/>
            <a:endCxn id="79" idx="0"/>
          </p:cNvCxnSpPr>
          <p:nvPr/>
        </p:nvCxnSpPr>
        <p:spPr>
          <a:xfrm>
            <a:off x="5394051" y="5570569"/>
            <a:ext cx="552620" cy="3622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4" name="Oval 73">
            <a:extLst>
              <a:ext uri="{FF2B5EF4-FFF2-40B4-BE49-F238E27FC236}">
                <a16:creationId xmlns:a16="http://schemas.microsoft.com/office/drawing/2014/main" id="{E5C429C4-2882-40D6-9BF5-FC25A2630096}"/>
              </a:ext>
            </a:extLst>
          </p:cNvPr>
          <p:cNvSpPr/>
          <p:nvPr/>
        </p:nvSpPr>
        <p:spPr>
          <a:xfrm>
            <a:off x="4545437" y="5945491"/>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CE85FE69-153A-4E33-8760-4216B8DE2DFF}"/>
              </a:ext>
            </a:extLst>
          </p:cNvPr>
          <p:cNvSpPr txBox="1"/>
          <p:nvPr/>
        </p:nvSpPr>
        <p:spPr>
          <a:xfrm>
            <a:off x="4823126" y="5932828"/>
            <a:ext cx="380406" cy="523220"/>
          </a:xfrm>
          <a:prstGeom prst="rect">
            <a:avLst/>
          </a:prstGeom>
          <a:noFill/>
        </p:spPr>
        <p:txBody>
          <a:bodyPr wrap="square" rtlCol="0">
            <a:spAutoFit/>
          </a:bodyPr>
          <a:lstStyle/>
          <a:p>
            <a:r>
              <a:rPr lang="en-GB" sz="2800" dirty="0"/>
              <a:t>2</a:t>
            </a:r>
          </a:p>
        </p:txBody>
      </p:sp>
      <p:sp>
        <p:nvSpPr>
          <p:cNvPr id="76" name="Oval 75">
            <a:extLst>
              <a:ext uri="{FF2B5EF4-FFF2-40B4-BE49-F238E27FC236}">
                <a16:creationId xmlns:a16="http://schemas.microsoft.com/office/drawing/2014/main" id="{E900812C-1461-4FD4-83DD-B87E216D21E5}"/>
              </a:ext>
            </a:extLst>
          </p:cNvPr>
          <p:cNvSpPr/>
          <p:nvPr/>
        </p:nvSpPr>
        <p:spPr>
          <a:xfrm>
            <a:off x="4554308" y="593282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8537804E-6A9E-43BF-A803-8A9E8572917D}"/>
              </a:ext>
            </a:extLst>
          </p:cNvPr>
          <p:cNvSpPr/>
          <p:nvPr/>
        </p:nvSpPr>
        <p:spPr>
          <a:xfrm>
            <a:off x="5454391" y="5945491"/>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1161A7C0-C40F-419A-BA98-C0487EB121DD}"/>
              </a:ext>
            </a:extLst>
          </p:cNvPr>
          <p:cNvSpPr txBox="1"/>
          <p:nvPr/>
        </p:nvSpPr>
        <p:spPr>
          <a:xfrm>
            <a:off x="5732080" y="5932828"/>
            <a:ext cx="380406" cy="523220"/>
          </a:xfrm>
          <a:prstGeom prst="rect">
            <a:avLst/>
          </a:prstGeom>
          <a:noFill/>
        </p:spPr>
        <p:txBody>
          <a:bodyPr wrap="square" rtlCol="0">
            <a:spAutoFit/>
          </a:bodyPr>
          <a:lstStyle/>
          <a:p>
            <a:r>
              <a:rPr lang="en-GB" sz="2800" dirty="0"/>
              <a:t>2</a:t>
            </a:r>
          </a:p>
        </p:txBody>
      </p:sp>
      <p:sp>
        <p:nvSpPr>
          <p:cNvPr id="79" name="Oval 78">
            <a:extLst>
              <a:ext uri="{FF2B5EF4-FFF2-40B4-BE49-F238E27FC236}">
                <a16:creationId xmlns:a16="http://schemas.microsoft.com/office/drawing/2014/main" id="{EE41D0E4-6E60-4835-961F-0BCFCF82B714}"/>
              </a:ext>
            </a:extLst>
          </p:cNvPr>
          <p:cNvSpPr/>
          <p:nvPr/>
        </p:nvSpPr>
        <p:spPr>
          <a:xfrm>
            <a:off x="5463262" y="593282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0E84313F-2331-4627-AB80-69A7AB6C4089}"/>
              </a:ext>
            </a:extLst>
          </p:cNvPr>
          <p:cNvSpPr/>
          <p:nvPr/>
        </p:nvSpPr>
        <p:spPr>
          <a:xfrm>
            <a:off x="3885620" y="2286348"/>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then need a Venn diagram</a:t>
            </a:r>
          </a:p>
        </p:txBody>
      </p:sp>
      <p:sp>
        <p:nvSpPr>
          <p:cNvPr id="88" name="Rectangle 87">
            <a:extLst>
              <a:ext uri="{FF2B5EF4-FFF2-40B4-BE49-F238E27FC236}">
                <a16:creationId xmlns:a16="http://schemas.microsoft.com/office/drawing/2014/main" id="{670B042E-4D27-49AB-B1B2-AEC997A83C58}"/>
              </a:ext>
            </a:extLst>
          </p:cNvPr>
          <p:cNvSpPr/>
          <p:nvPr/>
        </p:nvSpPr>
        <p:spPr>
          <a:xfrm>
            <a:off x="7578184" y="2274485"/>
            <a:ext cx="3829589" cy="126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its in both we cross them both out and just put 1 in the middle … like this … anything left just goes in its own circle</a:t>
            </a:r>
          </a:p>
        </p:txBody>
      </p:sp>
      <p:sp>
        <p:nvSpPr>
          <p:cNvPr id="89" name="Rectangle 88">
            <a:extLst>
              <a:ext uri="{FF2B5EF4-FFF2-40B4-BE49-F238E27FC236}">
                <a16:creationId xmlns:a16="http://schemas.microsoft.com/office/drawing/2014/main" id="{361A676D-FA6C-42F7-9407-242DEE725C4E}"/>
              </a:ext>
            </a:extLst>
          </p:cNvPr>
          <p:cNvSpPr/>
          <p:nvPr/>
        </p:nvSpPr>
        <p:spPr>
          <a:xfrm>
            <a:off x="7723266" y="213926"/>
            <a:ext cx="3710744" cy="880646"/>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HCF</a:t>
            </a:r>
            <a:r>
              <a:rPr lang="en-GB" dirty="0"/>
              <a:t> is </a:t>
            </a:r>
            <a:r>
              <a:rPr lang="en-GB" b="1" u="sng" dirty="0"/>
              <a:t>just the middle</a:t>
            </a:r>
            <a:r>
              <a:rPr lang="en-GB" dirty="0"/>
              <a:t> multiplied</a:t>
            </a:r>
          </a:p>
        </p:txBody>
      </p:sp>
      <p:sp>
        <p:nvSpPr>
          <p:cNvPr id="90" name="Oval 89">
            <a:extLst>
              <a:ext uri="{FF2B5EF4-FFF2-40B4-BE49-F238E27FC236}">
                <a16:creationId xmlns:a16="http://schemas.microsoft.com/office/drawing/2014/main" id="{9EE8F38E-E4DA-4062-98B8-085EF18BA114}"/>
              </a:ext>
            </a:extLst>
          </p:cNvPr>
          <p:cNvSpPr/>
          <p:nvPr/>
        </p:nvSpPr>
        <p:spPr>
          <a:xfrm>
            <a:off x="6947057" y="3704265"/>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AC6B3E64-F3AD-4F4B-B765-0B4D32BCAF49}"/>
              </a:ext>
            </a:extLst>
          </p:cNvPr>
          <p:cNvSpPr/>
          <p:nvPr/>
        </p:nvSpPr>
        <p:spPr>
          <a:xfrm>
            <a:off x="8778530" y="3713436"/>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ED74A1FE-DF4C-417A-A3DE-FD0354E881C7}"/>
              </a:ext>
            </a:extLst>
          </p:cNvPr>
          <p:cNvSpPr txBox="1"/>
          <p:nvPr/>
        </p:nvSpPr>
        <p:spPr>
          <a:xfrm>
            <a:off x="6947057" y="3644246"/>
            <a:ext cx="650215" cy="523220"/>
          </a:xfrm>
          <a:prstGeom prst="rect">
            <a:avLst/>
          </a:prstGeom>
          <a:noFill/>
        </p:spPr>
        <p:txBody>
          <a:bodyPr wrap="square" rtlCol="0">
            <a:spAutoFit/>
          </a:bodyPr>
          <a:lstStyle/>
          <a:p>
            <a:pPr algn="just"/>
            <a:r>
              <a:rPr lang="en-GB" sz="2800" dirty="0"/>
              <a:t>36</a:t>
            </a:r>
          </a:p>
        </p:txBody>
      </p:sp>
      <p:sp>
        <p:nvSpPr>
          <p:cNvPr id="93" name="TextBox 92">
            <a:extLst>
              <a:ext uri="{FF2B5EF4-FFF2-40B4-BE49-F238E27FC236}">
                <a16:creationId xmlns:a16="http://schemas.microsoft.com/office/drawing/2014/main" id="{4081AEBD-7025-47E1-8AA9-C499E1E53643}"/>
              </a:ext>
            </a:extLst>
          </p:cNvPr>
          <p:cNvSpPr txBox="1"/>
          <p:nvPr/>
        </p:nvSpPr>
        <p:spPr>
          <a:xfrm>
            <a:off x="11212688" y="3666140"/>
            <a:ext cx="674617" cy="523220"/>
          </a:xfrm>
          <a:prstGeom prst="rect">
            <a:avLst/>
          </a:prstGeom>
          <a:noFill/>
        </p:spPr>
        <p:txBody>
          <a:bodyPr wrap="square" rtlCol="0">
            <a:spAutoFit/>
          </a:bodyPr>
          <a:lstStyle/>
          <a:p>
            <a:pPr algn="just"/>
            <a:r>
              <a:rPr lang="en-GB" sz="2800" dirty="0"/>
              <a:t>24</a:t>
            </a:r>
          </a:p>
        </p:txBody>
      </p:sp>
      <p:sp>
        <p:nvSpPr>
          <p:cNvPr id="120" name="Freeform: Shape 119">
            <a:extLst>
              <a:ext uri="{FF2B5EF4-FFF2-40B4-BE49-F238E27FC236}">
                <a16:creationId xmlns:a16="http://schemas.microsoft.com/office/drawing/2014/main" id="{426627BD-ADAB-438B-B648-4E2574F8EE04}"/>
              </a:ext>
            </a:extLst>
          </p:cNvPr>
          <p:cNvSpPr/>
          <p:nvPr/>
        </p:nvSpPr>
        <p:spPr>
          <a:xfrm>
            <a:off x="8778530" y="4029254"/>
            <a:ext cx="1145391" cy="2285520"/>
          </a:xfrm>
          <a:custGeom>
            <a:avLst/>
            <a:gdLst>
              <a:gd name="connsiteX0" fmla="*/ 578983 w 1145391"/>
              <a:gd name="connsiteY0" fmla="*/ 0 h 2285520"/>
              <a:gd name="connsiteX1" fmla="*/ 603740 w 1145391"/>
              <a:gd name="connsiteY1" fmla="*/ 18054 h 2285520"/>
              <a:gd name="connsiteX2" fmla="*/ 1145391 w 1145391"/>
              <a:gd name="connsiteY2" fmla="*/ 1138174 h 2285520"/>
              <a:gd name="connsiteX3" fmla="*/ 603740 w 1145391"/>
              <a:gd name="connsiteY3" fmla="*/ 2258294 h 2285520"/>
              <a:gd name="connsiteX4" fmla="*/ 566408 w 1145391"/>
              <a:gd name="connsiteY4" fmla="*/ 2285520 h 2285520"/>
              <a:gd name="connsiteX5" fmla="*/ 541651 w 1145391"/>
              <a:gd name="connsiteY5" fmla="*/ 2267465 h 2285520"/>
              <a:gd name="connsiteX6" fmla="*/ 0 w 1145391"/>
              <a:gd name="connsiteY6" fmla="*/ 1147345 h 2285520"/>
              <a:gd name="connsiteX7" fmla="*/ 541651 w 1145391"/>
              <a:gd name="connsiteY7" fmla="*/ 27225 h 228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391" h="2285520">
                <a:moveTo>
                  <a:pt x="578983" y="0"/>
                </a:moveTo>
                <a:lnTo>
                  <a:pt x="603740" y="18054"/>
                </a:lnTo>
                <a:cubicBezTo>
                  <a:pt x="934540" y="284298"/>
                  <a:pt x="1145391" y="687222"/>
                  <a:pt x="1145391" y="1138174"/>
                </a:cubicBezTo>
                <a:cubicBezTo>
                  <a:pt x="1145391" y="1589127"/>
                  <a:pt x="934540" y="1992051"/>
                  <a:pt x="603740" y="2258294"/>
                </a:cubicBezTo>
                <a:lnTo>
                  <a:pt x="566408" y="2285520"/>
                </a:lnTo>
                <a:lnTo>
                  <a:pt x="541651" y="2267465"/>
                </a:lnTo>
                <a:cubicBezTo>
                  <a:pt x="210851" y="2001222"/>
                  <a:pt x="0" y="1598298"/>
                  <a:pt x="0" y="1147345"/>
                </a:cubicBezTo>
                <a:cubicBezTo>
                  <a:pt x="0" y="696393"/>
                  <a:pt x="210851" y="293469"/>
                  <a:pt x="541651" y="27225"/>
                </a:cubicBezTo>
                <a:close/>
              </a:path>
            </a:pathLst>
          </a:custGeom>
          <a:solidFill>
            <a:srgbClr val="FF00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F66CE1BE-2F1A-464F-8267-EFBC6AE52DA2}"/>
              </a:ext>
            </a:extLst>
          </p:cNvPr>
          <p:cNvCxnSpPr>
            <a:cxnSpLocks/>
          </p:cNvCxnSpPr>
          <p:nvPr/>
        </p:nvCxnSpPr>
        <p:spPr>
          <a:xfrm flipV="1">
            <a:off x="140146" y="452988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24A71DA-0F79-4396-B569-12B0C33B2146}"/>
              </a:ext>
            </a:extLst>
          </p:cNvPr>
          <p:cNvSpPr/>
          <p:nvPr/>
        </p:nvSpPr>
        <p:spPr>
          <a:xfrm>
            <a:off x="42083" y="4475009"/>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386735F1-A5AD-4DC8-9F9C-9F1799502FAA}"/>
              </a:ext>
            </a:extLst>
          </p:cNvPr>
          <p:cNvSpPr/>
          <p:nvPr/>
        </p:nvSpPr>
        <p:spPr>
          <a:xfrm>
            <a:off x="3280893" y="4023146"/>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A7B730A2-4E1A-40E4-A833-9CA095C1D861}"/>
              </a:ext>
            </a:extLst>
          </p:cNvPr>
          <p:cNvSpPr txBox="1"/>
          <p:nvPr/>
        </p:nvSpPr>
        <p:spPr>
          <a:xfrm>
            <a:off x="9083592" y="4155992"/>
            <a:ext cx="473320" cy="523220"/>
          </a:xfrm>
          <a:prstGeom prst="rect">
            <a:avLst/>
          </a:prstGeom>
          <a:noFill/>
        </p:spPr>
        <p:txBody>
          <a:bodyPr wrap="square" rtlCol="0">
            <a:spAutoFit/>
          </a:bodyPr>
          <a:lstStyle/>
          <a:p>
            <a:r>
              <a:rPr lang="en-GB" sz="2800" dirty="0"/>
              <a:t>2</a:t>
            </a:r>
          </a:p>
        </p:txBody>
      </p:sp>
      <p:cxnSp>
        <p:nvCxnSpPr>
          <p:cNvPr id="100" name="Straight Connector 99">
            <a:extLst>
              <a:ext uri="{FF2B5EF4-FFF2-40B4-BE49-F238E27FC236}">
                <a16:creationId xmlns:a16="http://schemas.microsoft.com/office/drawing/2014/main" id="{264452C9-64FF-4CCA-AD51-CF1D2A294B6F}"/>
              </a:ext>
            </a:extLst>
          </p:cNvPr>
          <p:cNvCxnSpPr>
            <a:cxnSpLocks/>
          </p:cNvCxnSpPr>
          <p:nvPr/>
        </p:nvCxnSpPr>
        <p:spPr>
          <a:xfrm flipV="1">
            <a:off x="3407036" y="408479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880C196A-7622-4275-80C6-940A2BFB614D}"/>
              </a:ext>
            </a:extLst>
          </p:cNvPr>
          <p:cNvSpPr/>
          <p:nvPr/>
        </p:nvSpPr>
        <p:spPr>
          <a:xfrm>
            <a:off x="700057" y="4511571"/>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5984AD5-90E9-4159-9A46-95669CFFBE83}"/>
              </a:ext>
            </a:extLst>
          </p:cNvPr>
          <p:cNvSpPr/>
          <p:nvPr/>
        </p:nvSpPr>
        <p:spPr>
          <a:xfrm>
            <a:off x="3913305" y="4999398"/>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573F717B-001B-47F7-A09D-A41CB16E9A64}"/>
              </a:ext>
            </a:extLst>
          </p:cNvPr>
          <p:cNvSpPr txBox="1"/>
          <p:nvPr/>
        </p:nvSpPr>
        <p:spPr>
          <a:xfrm>
            <a:off x="8855993" y="4598548"/>
            <a:ext cx="473320" cy="523220"/>
          </a:xfrm>
          <a:prstGeom prst="rect">
            <a:avLst/>
          </a:prstGeom>
          <a:noFill/>
        </p:spPr>
        <p:txBody>
          <a:bodyPr wrap="square" rtlCol="0">
            <a:spAutoFit/>
          </a:bodyPr>
          <a:lstStyle/>
          <a:p>
            <a:r>
              <a:rPr lang="en-GB" sz="2800" dirty="0"/>
              <a:t>3</a:t>
            </a:r>
          </a:p>
        </p:txBody>
      </p:sp>
      <p:cxnSp>
        <p:nvCxnSpPr>
          <p:cNvPr id="104" name="Straight Connector 103">
            <a:extLst>
              <a:ext uri="{FF2B5EF4-FFF2-40B4-BE49-F238E27FC236}">
                <a16:creationId xmlns:a16="http://schemas.microsoft.com/office/drawing/2014/main" id="{B2BEB105-084F-47FF-9EA1-3DE97AF3DB89}"/>
              </a:ext>
            </a:extLst>
          </p:cNvPr>
          <p:cNvCxnSpPr>
            <a:cxnSpLocks/>
          </p:cNvCxnSpPr>
          <p:nvPr/>
        </p:nvCxnSpPr>
        <p:spPr>
          <a:xfrm flipV="1">
            <a:off x="828125" y="458087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94BAED-74C6-48D2-BE33-82BD519AB009}"/>
              </a:ext>
            </a:extLst>
          </p:cNvPr>
          <p:cNvCxnSpPr>
            <a:cxnSpLocks/>
          </p:cNvCxnSpPr>
          <p:nvPr/>
        </p:nvCxnSpPr>
        <p:spPr>
          <a:xfrm flipV="1">
            <a:off x="4040856" y="506929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5D5597D-DE73-4EAE-9509-8116D91A6F4A}"/>
              </a:ext>
            </a:extLst>
          </p:cNvPr>
          <p:cNvSpPr txBox="1"/>
          <p:nvPr/>
        </p:nvSpPr>
        <p:spPr>
          <a:xfrm>
            <a:off x="871399" y="5518983"/>
            <a:ext cx="2969645" cy="369332"/>
          </a:xfrm>
          <a:prstGeom prst="rect">
            <a:avLst/>
          </a:prstGeom>
          <a:noFill/>
        </p:spPr>
        <p:txBody>
          <a:bodyPr wrap="square" rtlCol="0">
            <a:spAutoFit/>
          </a:bodyPr>
          <a:lstStyle/>
          <a:p>
            <a:r>
              <a:rPr lang="en-GB" dirty="0"/>
              <a:t>Anything else in common ? </a:t>
            </a:r>
          </a:p>
        </p:txBody>
      </p:sp>
      <p:sp>
        <p:nvSpPr>
          <p:cNvPr id="107" name="Oval 106">
            <a:extLst>
              <a:ext uri="{FF2B5EF4-FFF2-40B4-BE49-F238E27FC236}">
                <a16:creationId xmlns:a16="http://schemas.microsoft.com/office/drawing/2014/main" id="{BE5BB78D-F69F-42B8-A4D7-BC5F0669C598}"/>
              </a:ext>
            </a:extLst>
          </p:cNvPr>
          <p:cNvSpPr/>
          <p:nvPr/>
        </p:nvSpPr>
        <p:spPr>
          <a:xfrm>
            <a:off x="1481657" y="4524940"/>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8FFC21DE-89DD-43E9-95AC-E1B4DE0EE307}"/>
              </a:ext>
            </a:extLst>
          </p:cNvPr>
          <p:cNvSpPr/>
          <p:nvPr/>
        </p:nvSpPr>
        <p:spPr>
          <a:xfrm>
            <a:off x="4637254" y="5925046"/>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AA6C859F-F14E-41BC-A978-B3F31CEC05B6}"/>
              </a:ext>
            </a:extLst>
          </p:cNvPr>
          <p:cNvSpPr txBox="1"/>
          <p:nvPr/>
        </p:nvSpPr>
        <p:spPr>
          <a:xfrm>
            <a:off x="9205066" y="4869329"/>
            <a:ext cx="380406" cy="523220"/>
          </a:xfrm>
          <a:prstGeom prst="rect">
            <a:avLst/>
          </a:prstGeom>
          <a:noFill/>
        </p:spPr>
        <p:txBody>
          <a:bodyPr wrap="square" rtlCol="0">
            <a:spAutoFit/>
          </a:bodyPr>
          <a:lstStyle/>
          <a:p>
            <a:r>
              <a:rPr lang="en-GB" sz="2800" dirty="0"/>
              <a:t>2</a:t>
            </a:r>
          </a:p>
        </p:txBody>
      </p:sp>
      <p:cxnSp>
        <p:nvCxnSpPr>
          <p:cNvPr id="111" name="Straight Connector 110">
            <a:extLst>
              <a:ext uri="{FF2B5EF4-FFF2-40B4-BE49-F238E27FC236}">
                <a16:creationId xmlns:a16="http://schemas.microsoft.com/office/drawing/2014/main" id="{0D89DC6D-4D5B-455F-8456-EE4A3F910DE8}"/>
              </a:ext>
            </a:extLst>
          </p:cNvPr>
          <p:cNvCxnSpPr>
            <a:cxnSpLocks/>
          </p:cNvCxnSpPr>
          <p:nvPr/>
        </p:nvCxnSpPr>
        <p:spPr>
          <a:xfrm flipV="1">
            <a:off x="1627317" y="458087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4D5BDCE-F613-49E6-84B1-6CF09FCC8561}"/>
              </a:ext>
            </a:extLst>
          </p:cNvPr>
          <p:cNvCxnSpPr>
            <a:cxnSpLocks/>
          </p:cNvCxnSpPr>
          <p:nvPr/>
        </p:nvCxnSpPr>
        <p:spPr>
          <a:xfrm flipV="1">
            <a:off x="4760686" y="599064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870E3FBB-6C46-469C-8F8F-58F5D25E12AB}"/>
              </a:ext>
            </a:extLst>
          </p:cNvPr>
          <p:cNvSpPr txBox="1"/>
          <p:nvPr/>
        </p:nvSpPr>
        <p:spPr>
          <a:xfrm>
            <a:off x="7344308" y="4669739"/>
            <a:ext cx="345657" cy="523220"/>
          </a:xfrm>
          <a:prstGeom prst="rect">
            <a:avLst/>
          </a:prstGeom>
          <a:noFill/>
        </p:spPr>
        <p:txBody>
          <a:bodyPr wrap="square" rtlCol="0">
            <a:spAutoFit/>
          </a:bodyPr>
          <a:lstStyle/>
          <a:p>
            <a:r>
              <a:rPr lang="en-GB" sz="2800" dirty="0"/>
              <a:t>3</a:t>
            </a:r>
          </a:p>
        </p:txBody>
      </p:sp>
      <p:sp>
        <p:nvSpPr>
          <p:cNvPr id="115" name="TextBox 114">
            <a:extLst>
              <a:ext uri="{FF2B5EF4-FFF2-40B4-BE49-F238E27FC236}">
                <a16:creationId xmlns:a16="http://schemas.microsoft.com/office/drawing/2014/main" id="{23368C7A-0B35-4D35-922A-EA34F83B06C5}"/>
              </a:ext>
            </a:extLst>
          </p:cNvPr>
          <p:cNvSpPr txBox="1"/>
          <p:nvPr/>
        </p:nvSpPr>
        <p:spPr>
          <a:xfrm>
            <a:off x="10803464" y="4821058"/>
            <a:ext cx="380406" cy="523220"/>
          </a:xfrm>
          <a:prstGeom prst="rect">
            <a:avLst/>
          </a:prstGeom>
          <a:noFill/>
        </p:spPr>
        <p:txBody>
          <a:bodyPr wrap="square" rtlCol="0">
            <a:spAutoFit/>
          </a:bodyPr>
          <a:lstStyle/>
          <a:p>
            <a:r>
              <a:rPr lang="en-GB" sz="2800" dirty="0"/>
              <a:t>2</a:t>
            </a:r>
          </a:p>
        </p:txBody>
      </p:sp>
      <p:sp>
        <p:nvSpPr>
          <p:cNvPr id="117" name="Rectangle 116">
            <a:extLst>
              <a:ext uri="{FF2B5EF4-FFF2-40B4-BE49-F238E27FC236}">
                <a16:creationId xmlns:a16="http://schemas.microsoft.com/office/drawing/2014/main" id="{5948E326-C9EF-4BC7-B1CD-EFAECFE3633A}"/>
              </a:ext>
            </a:extLst>
          </p:cNvPr>
          <p:cNvSpPr/>
          <p:nvPr/>
        </p:nvSpPr>
        <p:spPr>
          <a:xfrm>
            <a:off x="7723266" y="1114086"/>
            <a:ext cx="3710744" cy="880646"/>
          </a:xfrm>
          <a:prstGeom prst="rect">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my answer is 2 X 2 X 3 = 12</a:t>
            </a:r>
          </a:p>
        </p:txBody>
      </p:sp>
    </p:spTree>
    <p:extLst>
      <p:ext uri="{BB962C8B-B14F-4D97-AF65-F5344CB8AC3E}">
        <p14:creationId xmlns:p14="http://schemas.microsoft.com/office/powerpoint/2010/main" val="84086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2"/>
                                        </p:tgtEl>
                                        <p:attrNameLst>
                                          <p:attrName>style.visibility</p:attrName>
                                        </p:attrNameLst>
                                      </p:cBhvr>
                                      <p:to>
                                        <p:strVal val="visible"/>
                                      </p:to>
                                    </p:set>
                                    <p:animEffect transition="in" filter="fade">
                                      <p:cBhvr>
                                        <p:cTn id="128" dur="500"/>
                                        <p:tgtEl>
                                          <p:spTgt spid="12"/>
                                        </p:tgtEl>
                                      </p:cBhvr>
                                    </p:animEffect>
                                  </p:childTnLst>
                                </p:cTn>
                              </p:par>
                              <p:par>
                                <p:cTn id="129" presetID="10" presetClass="entr" presetSubtype="0" fill="hold"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500"/>
                                        <p:tgtEl>
                                          <p:spTgt spid="14"/>
                                        </p:tgtEl>
                                      </p:cBhvr>
                                    </p:animEffect>
                                  </p:childTnLst>
                                </p:cTn>
                              </p:par>
                              <p:par>
                                <p:cTn id="132" presetID="10" presetClass="entr" presetSubtype="0" fill="hold"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fade">
                                      <p:cBhvr>
                                        <p:cTn id="134" dur="500"/>
                                        <p:tgtEl>
                                          <p:spTgt spid="15"/>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500"/>
                                        <p:tgtEl>
                                          <p:spTgt spid="5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500"/>
                                        <p:tgtEl>
                                          <p:spTgt spid="2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fade">
                                      <p:cBhvr>
                                        <p:cTn id="150" dur="500"/>
                                        <p:tgtEl>
                                          <p:spTgt spid="5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81"/>
                                        </p:tgtEl>
                                        <p:attrNameLst>
                                          <p:attrName>style.visibility</p:attrName>
                                        </p:attrNameLst>
                                      </p:cBhvr>
                                      <p:to>
                                        <p:strVal val="visible"/>
                                      </p:to>
                                    </p:set>
                                    <p:animEffect transition="in" filter="fade">
                                      <p:cBhvr>
                                        <p:cTn id="155" dur="500"/>
                                        <p:tgtEl>
                                          <p:spTgt spid="8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8"/>
                                        </p:tgtEl>
                                        <p:attrNameLst>
                                          <p:attrName>style.visibility</p:attrName>
                                        </p:attrNameLst>
                                      </p:cBhvr>
                                      <p:to>
                                        <p:strVal val="visible"/>
                                      </p:to>
                                    </p:set>
                                    <p:animEffect transition="in" filter="fade">
                                      <p:cBhvr>
                                        <p:cTn id="160" dur="500"/>
                                        <p:tgtEl>
                                          <p:spTgt spid="58"/>
                                        </p:tgtEl>
                                      </p:cBhvr>
                                    </p:animEffect>
                                  </p:childTnLst>
                                </p:cTn>
                              </p:par>
                              <p:par>
                                <p:cTn id="161" presetID="10" presetClass="entr" presetSubtype="0" fill="hold"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500"/>
                                        <p:tgtEl>
                                          <p:spTgt spid="59"/>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7"/>
                                        </p:tgtEl>
                                        <p:attrNameLst>
                                          <p:attrName>style.visibility</p:attrName>
                                        </p:attrNameLst>
                                      </p:cBhvr>
                                      <p:to>
                                        <p:strVal val="visible"/>
                                      </p:to>
                                    </p:set>
                                    <p:animEffect transition="in" filter="fade">
                                      <p:cBhvr>
                                        <p:cTn id="168" dur="500"/>
                                        <p:tgtEl>
                                          <p:spTgt spid="6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9"/>
                                        </p:tgtEl>
                                        <p:attrNameLst>
                                          <p:attrName>style.visibility</p:attrName>
                                        </p:attrNameLst>
                                      </p:cBhvr>
                                      <p:to>
                                        <p:strVal val="visible"/>
                                      </p:to>
                                    </p:set>
                                    <p:animEffect transition="in" filter="fade">
                                      <p:cBhvr>
                                        <p:cTn id="171" dur="500"/>
                                        <p:tgtEl>
                                          <p:spTgt spid="69"/>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66"/>
                                        </p:tgtEl>
                                        <p:attrNameLst>
                                          <p:attrName>style.visibility</p:attrName>
                                        </p:attrNameLst>
                                      </p:cBhvr>
                                      <p:to>
                                        <p:strVal val="visible"/>
                                      </p:to>
                                    </p:set>
                                    <p:animEffect transition="in" filter="fade">
                                      <p:cBhvr>
                                        <p:cTn id="176" dur="500"/>
                                        <p:tgtEl>
                                          <p:spTgt spid="6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500"/>
                                        <p:tgtEl>
                                          <p:spTgt spid="6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80"/>
                                        </p:tgtEl>
                                        <p:attrNameLst>
                                          <p:attrName>style.visibility</p:attrName>
                                        </p:attrNameLst>
                                      </p:cBhvr>
                                      <p:to>
                                        <p:strVal val="visible"/>
                                      </p:to>
                                    </p:set>
                                    <p:animEffect transition="in" filter="fade">
                                      <p:cBhvr>
                                        <p:cTn id="184" dur="500"/>
                                        <p:tgtEl>
                                          <p:spTgt spid="8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70"/>
                                        </p:tgtEl>
                                        <p:attrNameLst>
                                          <p:attrName>style.visibility</p:attrName>
                                        </p:attrNameLst>
                                      </p:cBhvr>
                                      <p:to>
                                        <p:strVal val="visible"/>
                                      </p:to>
                                    </p:set>
                                    <p:animEffect transition="in" filter="fade">
                                      <p:cBhvr>
                                        <p:cTn id="189" dur="500"/>
                                        <p:tgtEl>
                                          <p:spTgt spid="70"/>
                                        </p:tgtEl>
                                      </p:cBhvr>
                                    </p:animEffect>
                                  </p:childTnLst>
                                </p:cTn>
                              </p:par>
                              <p:par>
                                <p:cTn id="190" presetID="10" presetClass="entr" presetSubtype="0" fill="hold" nodeType="withEffect">
                                  <p:stCondLst>
                                    <p:cond delay="0"/>
                                  </p:stCondLst>
                                  <p:childTnLst>
                                    <p:set>
                                      <p:cBhvr>
                                        <p:cTn id="191" dur="1" fill="hold">
                                          <p:stCondLst>
                                            <p:cond delay="0"/>
                                          </p:stCondLst>
                                        </p:cTn>
                                        <p:tgtEl>
                                          <p:spTgt spid="71"/>
                                        </p:tgtEl>
                                        <p:attrNameLst>
                                          <p:attrName>style.visibility</p:attrName>
                                        </p:attrNameLst>
                                      </p:cBhvr>
                                      <p:to>
                                        <p:strVal val="visible"/>
                                      </p:to>
                                    </p:set>
                                    <p:animEffect transition="in" filter="fade">
                                      <p:cBhvr>
                                        <p:cTn id="192" dur="500"/>
                                        <p:tgtEl>
                                          <p:spTgt spid="7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76"/>
                                        </p:tgtEl>
                                        <p:attrNameLst>
                                          <p:attrName>style.visibility</p:attrName>
                                        </p:attrNameLst>
                                      </p:cBhvr>
                                      <p:to>
                                        <p:strVal val="visible"/>
                                      </p:to>
                                    </p:set>
                                    <p:animEffect transition="in" filter="fade">
                                      <p:cBhvr>
                                        <p:cTn id="197" dur="500"/>
                                        <p:tgtEl>
                                          <p:spTgt spid="7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9"/>
                                        </p:tgtEl>
                                        <p:attrNameLst>
                                          <p:attrName>style.visibility</p:attrName>
                                        </p:attrNameLst>
                                      </p:cBhvr>
                                      <p:to>
                                        <p:strVal val="visible"/>
                                      </p:to>
                                    </p:set>
                                    <p:animEffect transition="in" filter="fade">
                                      <p:cBhvr>
                                        <p:cTn id="200" dur="500"/>
                                        <p:tgtEl>
                                          <p:spTgt spid="79"/>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8"/>
                                        </p:tgtEl>
                                        <p:attrNameLst>
                                          <p:attrName>style.visibility</p:attrName>
                                        </p:attrNameLst>
                                      </p:cBhvr>
                                      <p:to>
                                        <p:strVal val="visible"/>
                                      </p:to>
                                    </p:set>
                                    <p:animEffect transition="in" filter="fade">
                                      <p:cBhvr>
                                        <p:cTn id="208" dur="500"/>
                                        <p:tgtEl>
                                          <p:spTgt spid="7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74"/>
                                        </p:tgtEl>
                                        <p:attrNameLst>
                                          <p:attrName>style.visibility</p:attrName>
                                        </p:attrNameLst>
                                      </p:cBhvr>
                                      <p:to>
                                        <p:strVal val="visible"/>
                                      </p:to>
                                    </p:set>
                                    <p:animEffect transition="in" filter="fade">
                                      <p:cBhvr>
                                        <p:cTn id="213" dur="500"/>
                                        <p:tgtEl>
                                          <p:spTgt spid="74"/>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77"/>
                                        </p:tgtEl>
                                        <p:attrNameLst>
                                          <p:attrName>style.visibility</p:attrName>
                                        </p:attrNameLst>
                                      </p:cBhvr>
                                      <p:to>
                                        <p:strVal val="visible"/>
                                      </p:to>
                                    </p:set>
                                    <p:animEffect transition="in" filter="fade">
                                      <p:cBhvr>
                                        <p:cTn id="218" dur="500"/>
                                        <p:tgtEl>
                                          <p:spTgt spid="77"/>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fade">
                                      <p:cBhvr>
                                        <p:cTn id="223" dur="500"/>
                                        <p:tgtEl>
                                          <p:spTgt spid="87"/>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92"/>
                                        </p:tgtEl>
                                        <p:attrNameLst>
                                          <p:attrName>style.visibility</p:attrName>
                                        </p:attrNameLst>
                                      </p:cBhvr>
                                      <p:to>
                                        <p:strVal val="visible"/>
                                      </p:to>
                                    </p:set>
                                    <p:animEffect transition="in" filter="fade">
                                      <p:cBhvr>
                                        <p:cTn id="228" dur="500"/>
                                        <p:tgtEl>
                                          <p:spTgt spid="92"/>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93"/>
                                        </p:tgtEl>
                                        <p:attrNameLst>
                                          <p:attrName>style.visibility</p:attrName>
                                        </p:attrNameLst>
                                      </p:cBhvr>
                                      <p:to>
                                        <p:strVal val="visible"/>
                                      </p:to>
                                    </p:set>
                                    <p:animEffect transition="in" filter="fade">
                                      <p:cBhvr>
                                        <p:cTn id="231" dur="500"/>
                                        <p:tgtEl>
                                          <p:spTgt spid="93"/>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91"/>
                                        </p:tgtEl>
                                        <p:attrNameLst>
                                          <p:attrName>style.visibility</p:attrName>
                                        </p:attrNameLst>
                                      </p:cBhvr>
                                      <p:to>
                                        <p:strVal val="visible"/>
                                      </p:to>
                                    </p:set>
                                    <p:animEffect transition="in" filter="fade">
                                      <p:cBhvr>
                                        <p:cTn id="234" dur="500"/>
                                        <p:tgtEl>
                                          <p:spTgt spid="91"/>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90"/>
                                        </p:tgtEl>
                                        <p:attrNameLst>
                                          <p:attrName>style.visibility</p:attrName>
                                        </p:attrNameLst>
                                      </p:cBhvr>
                                      <p:to>
                                        <p:strVal val="visible"/>
                                      </p:to>
                                    </p:set>
                                    <p:animEffect transition="in" filter="fade">
                                      <p:cBhvr>
                                        <p:cTn id="237" dur="500"/>
                                        <p:tgtEl>
                                          <p:spTgt spid="90"/>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88"/>
                                        </p:tgtEl>
                                        <p:attrNameLst>
                                          <p:attrName>style.visibility</p:attrName>
                                        </p:attrNameLst>
                                      </p:cBhvr>
                                      <p:to>
                                        <p:strVal val="visible"/>
                                      </p:to>
                                    </p:set>
                                    <p:animEffect transition="in" filter="fade">
                                      <p:cBhvr>
                                        <p:cTn id="242" dur="500"/>
                                        <p:tgtEl>
                                          <p:spTgt spid="88"/>
                                        </p:tgtEl>
                                      </p:cBhvr>
                                    </p:animEffect>
                                  </p:childTnLst>
                                </p:cTn>
                              </p:par>
                            </p:childTnLst>
                          </p:cTn>
                        </p:par>
                      </p:childTnLst>
                    </p:cTn>
                  </p:par>
                  <p:par>
                    <p:cTn id="243" fill="hold">
                      <p:stCondLst>
                        <p:cond delay="indefinite"/>
                      </p:stCondLst>
                      <p:childTnLst>
                        <p:par>
                          <p:cTn id="244" fill="hold">
                            <p:stCondLst>
                              <p:cond delay="0"/>
                            </p:stCondLst>
                            <p:childTnLst>
                              <p:par>
                                <p:cTn id="245" presetID="6" presetClass="entr" presetSubtype="16" fill="hold" grpId="0" nodeType="clickEffect">
                                  <p:stCondLst>
                                    <p:cond delay="0"/>
                                  </p:stCondLst>
                                  <p:childTnLst>
                                    <p:set>
                                      <p:cBhvr>
                                        <p:cTn id="246" dur="1" fill="hold">
                                          <p:stCondLst>
                                            <p:cond delay="0"/>
                                          </p:stCondLst>
                                        </p:cTn>
                                        <p:tgtEl>
                                          <p:spTgt spid="97"/>
                                        </p:tgtEl>
                                        <p:attrNameLst>
                                          <p:attrName>style.visibility</p:attrName>
                                        </p:attrNameLst>
                                      </p:cBhvr>
                                      <p:to>
                                        <p:strVal val="visible"/>
                                      </p:to>
                                    </p:set>
                                    <p:animEffect transition="in" filter="circle(in)">
                                      <p:cBhvr>
                                        <p:cTn id="247" dur="2000"/>
                                        <p:tgtEl>
                                          <p:spTgt spid="97"/>
                                        </p:tgtEl>
                                      </p:cBhvr>
                                    </p:animEffect>
                                  </p:childTnLst>
                                </p:cTn>
                              </p:par>
                            </p:childTnLst>
                          </p:cTn>
                        </p:par>
                      </p:childTnLst>
                    </p:cTn>
                  </p:par>
                  <p:par>
                    <p:cTn id="248" fill="hold">
                      <p:stCondLst>
                        <p:cond delay="indefinite"/>
                      </p:stCondLst>
                      <p:childTnLst>
                        <p:par>
                          <p:cTn id="249" fill="hold">
                            <p:stCondLst>
                              <p:cond delay="0"/>
                            </p:stCondLst>
                            <p:childTnLst>
                              <p:par>
                                <p:cTn id="250" presetID="6" presetClass="entr" presetSubtype="16" fill="hold" grpId="0" nodeType="clickEffect">
                                  <p:stCondLst>
                                    <p:cond delay="0"/>
                                  </p:stCondLst>
                                  <p:childTnLst>
                                    <p:set>
                                      <p:cBhvr>
                                        <p:cTn id="251" dur="1" fill="hold">
                                          <p:stCondLst>
                                            <p:cond delay="0"/>
                                          </p:stCondLst>
                                        </p:cTn>
                                        <p:tgtEl>
                                          <p:spTgt spid="98"/>
                                        </p:tgtEl>
                                        <p:attrNameLst>
                                          <p:attrName>style.visibility</p:attrName>
                                        </p:attrNameLst>
                                      </p:cBhvr>
                                      <p:to>
                                        <p:strVal val="visible"/>
                                      </p:to>
                                    </p:set>
                                    <p:animEffect transition="in" filter="circle(in)">
                                      <p:cBhvr>
                                        <p:cTn id="252" dur="2000"/>
                                        <p:tgtEl>
                                          <p:spTgt spid="98"/>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99"/>
                                        </p:tgtEl>
                                        <p:attrNameLst>
                                          <p:attrName>style.visibility</p:attrName>
                                        </p:attrNameLst>
                                      </p:cBhvr>
                                      <p:to>
                                        <p:strVal val="visible"/>
                                      </p:to>
                                    </p:set>
                                    <p:animEffect transition="in" filter="fade">
                                      <p:cBhvr>
                                        <p:cTn id="257" dur="500"/>
                                        <p:tgtEl>
                                          <p:spTgt spid="99"/>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nodeType="clickEffect">
                                  <p:stCondLst>
                                    <p:cond delay="0"/>
                                  </p:stCondLst>
                                  <p:childTnLst>
                                    <p:set>
                                      <p:cBhvr>
                                        <p:cTn id="261" dur="1" fill="hold">
                                          <p:stCondLst>
                                            <p:cond delay="0"/>
                                          </p:stCondLst>
                                        </p:cTn>
                                        <p:tgtEl>
                                          <p:spTgt spid="95"/>
                                        </p:tgtEl>
                                        <p:attrNameLst>
                                          <p:attrName>style.visibility</p:attrName>
                                        </p:attrNameLst>
                                      </p:cBhvr>
                                      <p:to>
                                        <p:strVal val="visible"/>
                                      </p:to>
                                    </p:set>
                                    <p:animEffect transition="in" filter="fade">
                                      <p:cBhvr>
                                        <p:cTn id="262" dur="500"/>
                                        <p:tgtEl>
                                          <p:spTgt spid="95"/>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100"/>
                                        </p:tgtEl>
                                        <p:attrNameLst>
                                          <p:attrName>style.visibility</p:attrName>
                                        </p:attrNameLst>
                                      </p:cBhvr>
                                      <p:to>
                                        <p:strVal val="visible"/>
                                      </p:to>
                                    </p:set>
                                    <p:animEffect transition="in" filter="fade">
                                      <p:cBhvr>
                                        <p:cTn id="267" dur="500"/>
                                        <p:tgtEl>
                                          <p:spTgt spid="100"/>
                                        </p:tgtEl>
                                      </p:cBhvr>
                                    </p:animEffect>
                                  </p:childTnLst>
                                </p:cTn>
                              </p:par>
                            </p:childTnLst>
                          </p:cTn>
                        </p:par>
                      </p:childTnLst>
                    </p:cTn>
                  </p:par>
                  <p:par>
                    <p:cTn id="268" fill="hold">
                      <p:stCondLst>
                        <p:cond delay="indefinite"/>
                      </p:stCondLst>
                      <p:childTnLst>
                        <p:par>
                          <p:cTn id="269" fill="hold">
                            <p:stCondLst>
                              <p:cond delay="0"/>
                            </p:stCondLst>
                            <p:childTnLst>
                              <p:par>
                                <p:cTn id="270" presetID="6" presetClass="entr" presetSubtype="16" fill="hold" grpId="0" nodeType="clickEffect">
                                  <p:stCondLst>
                                    <p:cond delay="0"/>
                                  </p:stCondLst>
                                  <p:childTnLst>
                                    <p:set>
                                      <p:cBhvr>
                                        <p:cTn id="271" dur="1" fill="hold">
                                          <p:stCondLst>
                                            <p:cond delay="0"/>
                                          </p:stCondLst>
                                        </p:cTn>
                                        <p:tgtEl>
                                          <p:spTgt spid="101"/>
                                        </p:tgtEl>
                                        <p:attrNameLst>
                                          <p:attrName>style.visibility</p:attrName>
                                        </p:attrNameLst>
                                      </p:cBhvr>
                                      <p:to>
                                        <p:strVal val="visible"/>
                                      </p:to>
                                    </p:set>
                                    <p:animEffect transition="in" filter="circle(in)">
                                      <p:cBhvr>
                                        <p:cTn id="272" dur="2000"/>
                                        <p:tgtEl>
                                          <p:spTgt spid="101"/>
                                        </p:tgtEl>
                                      </p:cBhvr>
                                    </p:animEffect>
                                  </p:childTnLst>
                                </p:cTn>
                              </p:par>
                            </p:childTnLst>
                          </p:cTn>
                        </p:par>
                      </p:childTnLst>
                    </p:cTn>
                  </p:par>
                  <p:par>
                    <p:cTn id="273" fill="hold">
                      <p:stCondLst>
                        <p:cond delay="indefinite"/>
                      </p:stCondLst>
                      <p:childTnLst>
                        <p:par>
                          <p:cTn id="274" fill="hold">
                            <p:stCondLst>
                              <p:cond delay="0"/>
                            </p:stCondLst>
                            <p:childTnLst>
                              <p:par>
                                <p:cTn id="275" presetID="6" presetClass="entr" presetSubtype="16" fill="hold" grpId="0" nodeType="clickEffect">
                                  <p:stCondLst>
                                    <p:cond delay="0"/>
                                  </p:stCondLst>
                                  <p:childTnLst>
                                    <p:set>
                                      <p:cBhvr>
                                        <p:cTn id="276" dur="1" fill="hold">
                                          <p:stCondLst>
                                            <p:cond delay="0"/>
                                          </p:stCondLst>
                                        </p:cTn>
                                        <p:tgtEl>
                                          <p:spTgt spid="102"/>
                                        </p:tgtEl>
                                        <p:attrNameLst>
                                          <p:attrName>style.visibility</p:attrName>
                                        </p:attrNameLst>
                                      </p:cBhvr>
                                      <p:to>
                                        <p:strVal val="visible"/>
                                      </p:to>
                                    </p:set>
                                    <p:animEffect transition="in" filter="circle(in)">
                                      <p:cBhvr>
                                        <p:cTn id="277" dur="2000"/>
                                        <p:tgtEl>
                                          <p:spTgt spid="102"/>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103"/>
                                        </p:tgtEl>
                                        <p:attrNameLst>
                                          <p:attrName>style.visibility</p:attrName>
                                        </p:attrNameLst>
                                      </p:cBhvr>
                                      <p:to>
                                        <p:strVal val="visible"/>
                                      </p:to>
                                    </p:set>
                                    <p:animEffect transition="in" filter="fade">
                                      <p:cBhvr>
                                        <p:cTn id="282" dur="500"/>
                                        <p:tgtEl>
                                          <p:spTgt spid="103"/>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nodeType="clickEffect">
                                  <p:stCondLst>
                                    <p:cond delay="0"/>
                                  </p:stCondLst>
                                  <p:childTnLst>
                                    <p:set>
                                      <p:cBhvr>
                                        <p:cTn id="286" dur="1" fill="hold">
                                          <p:stCondLst>
                                            <p:cond delay="0"/>
                                          </p:stCondLst>
                                        </p:cTn>
                                        <p:tgtEl>
                                          <p:spTgt spid="104"/>
                                        </p:tgtEl>
                                        <p:attrNameLst>
                                          <p:attrName>style.visibility</p:attrName>
                                        </p:attrNameLst>
                                      </p:cBhvr>
                                      <p:to>
                                        <p:strVal val="visible"/>
                                      </p:to>
                                    </p:set>
                                    <p:animEffect transition="in" filter="fade">
                                      <p:cBhvr>
                                        <p:cTn id="287" dur="500"/>
                                        <p:tgtEl>
                                          <p:spTgt spid="104"/>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nodeType="clickEffect">
                                  <p:stCondLst>
                                    <p:cond delay="0"/>
                                  </p:stCondLst>
                                  <p:childTnLst>
                                    <p:set>
                                      <p:cBhvr>
                                        <p:cTn id="291" dur="1" fill="hold">
                                          <p:stCondLst>
                                            <p:cond delay="0"/>
                                          </p:stCondLst>
                                        </p:cTn>
                                        <p:tgtEl>
                                          <p:spTgt spid="105"/>
                                        </p:tgtEl>
                                        <p:attrNameLst>
                                          <p:attrName>style.visibility</p:attrName>
                                        </p:attrNameLst>
                                      </p:cBhvr>
                                      <p:to>
                                        <p:strVal val="visible"/>
                                      </p:to>
                                    </p:set>
                                    <p:animEffect transition="in" filter="fade">
                                      <p:cBhvr>
                                        <p:cTn id="292" dur="500"/>
                                        <p:tgtEl>
                                          <p:spTgt spid="105"/>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106"/>
                                        </p:tgtEl>
                                        <p:attrNameLst>
                                          <p:attrName>style.visibility</p:attrName>
                                        </p:attrNameLst>
                                      </p:cBhvr>
                                      <p:to>
                                        <p:strVal val="visible"/>
                                      </p:to>
                                    </p:set>
                                    <p:animEffect transition="in" filter="fade">
                                      <p:cBhvr>
                                        <p:cTn id="297" dur="500"/>
                                        <p:tgtEl>
                                          <p:spTgt spid="106"/>
                                        </p:tgtEl>
                                      </p:cBhvr>
                                    </p:animEffect>
                                  </p:childTnLst>
                                </p:cTn>
                              </p:par>
                            </p:childTnLst>
                          </p:cTn>
                        </p:par>
                      </p:childTnLst>
                    </p:cTn>
                  </p:par>
                  <p:par>
                    <p:cTn id="298" fill="hold">
                      <p:stCondLst>
                        <p:cond delay="indefinite"/>
                      </p:stCondLst>
                      <p:childTnLst>
                        <p:par>
                          <p:cTn id="299" fill="hold">
                            <p:stCondLst>
                              <p:cond delay="0"/>
                            </p:stCondLst>
                            <p:childTnLst>
                              <p:par>
                                <p:cTn id="300" presetID="6" presetClass="entr" presetSubtype="16" fill="hold" grpId="0" nodeType="clickEffect">
                                  <p:stCondLst>
                                    <p:cond delay="0"/>
                                  </p:stCondLst>
                                  <p:childTnLst>
                                    <p:set>
                                      <p:cBhvr>
                                        <p:cTn id="301" dur="1" fill="hold">
                                          <p:stCondLst>
                                            <p:cond delay="0"/>
                                          </p:stCondLst>
                                        </p:cTn>
                                        <p:tgtEl>
                                          <p:spTgt spid="107"/>
                                        </p:tgtEl>
                                        <p:attrNameLst>
                                          <p:attrName>style.visibility</p:attrName>
                                        </p:attrNameLst>
                                      </p:cBhvr>
                                      <p:to>
                                        <p:strVal val="visible"/>
                                      </p:to>
                                    </p:set>
                                    <p:animEffect transition="in" filter="circle(in)">
                                      <p:cBhvr>
                                        <p:cTn id="302" dur="2000"/>
                                        <p:tgtEl>
                                          <p:spTgt spid="107"/>
                                        </p:tgtEl>
                                      </p:cBhvr>
                                    </p:animEffect>
                                  </p:childTnLst>
                                </p:cTn>
                              </p:par>
                            </p:childTnLst>
                          </p:cTn>
                        </p:par>
                      </p:childTnLst>
                    </p:cTn>
                  </p:par>
                  <p:par>
                    <p:cTn id="303" fill="hold">
                      <p:stCondLst>
                        <p:cond delay="indefinite"/>
                      </p:stCondLst>
                      <p:childTnLst>
                        <p:par>
                          <p:cTn id="304" fill="hold">
                            <p:stCondLst>
                              <p:cond delay="0"/>
                            </p:stCondLst>
                            <p:childTnLst>
                              <p:par>
                                <p:cTn id="305" presetID="6" presetClass="entr" presetSubtype="16" fill="hold" grpId="0" nodeType="clickEffect">
                                  <p:stCondLst>
                                    <p:cond delay="0"/>
                                  </p:stCondLst>
                                  <p:childTnLst>
                                    <p:set>
                                      <p:cBhvr>
                                        <p:cTn id="306" dur="1" fill="hold">
                                          <p:stCondLst>
                                            <p:cond delay="0"/>
                                          </p:stCondLst>
                                        </p:cTn>
                                        <p:tgtEl>
                                          <p:spTgt spid="108"/>
                                        </p:tgtEl>
                                        <p:attrNameLst>
                                          <p:attrName>style.visibility</p:attrName>
                                        </p:attrNameLst>
                                      </p:cBhvr>
                                      <p:to>
                                        <p:strVal val="visible"/>
                                      </p:to>
                                    </p:set>
                                    <p:animEffect transition="in" filter="circle(in)">
                                      <p:cBhvr>
                                        <p:cTn id="307" dur="2000"/>
                                        <p:tgtEl>
                                          <p:spTgt spid="108"/>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110"/>
                                        </p:tgtEl>
                                        <p:attrNameLst>
                                          <p:attrName>style.visibility</p:attrName>
                                        </p:attrNameLst>
                                      </p:cBhvr>
                                      <p:to>
                                        <p:strVal val="visible"/>
                                      </p:to>
                                    </p:set>
                                    <p:animEffect transition="in" filter="fade">
                                      <p:cBhvr>
                                        <p:cTn id="312" dur="500"/>
                                        <p:tgtEl>
                                          <p:spTgt spid="110"/>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nodeType="clickEffect">
                                  <p:stCondLst>
                                    <p:cond delay="0"/>
                                  </p:stCondLst>
                                  <p:childTnLst>
                                    <p:set>
                                      <p:cBhvr>
                                        <p:cTn id="316" dur="1" fill="hold">
                                          <p:stCondLst>
                                            <p:cond delay="0"/>
                                          </p:stCondLst>
                                        </p:cTn>
                                        <p:tgtEl>
                                          <p:spTgt spid="111"/>
                                        </p:tgtEl>
                                        <p:attrNameLst>
                                          <p:attrName>style.visibility</p:attrName>
                                        </p:attrNameLst>
                                      </p:cBhvr>
                                      <p:to>
                                        <p:strVal val="visible"/>
                                      </p:to>
                                    </p:set>
                                    <p:animEffect transition="in" filter="fade">
                                      <p:cBhvr>
                                        <p:cTn id="317" dur="500"/>
                                        <p:tgtEl>
                                          <p:spTgt spid="111"/>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nodeType="clickEffect">
                                  <p:stCondLst>
                                    <p:cond delay="0"/>
                                  </p:stCondLst>
                                  <p:childTnLst>
                                    <p:set>
                                      <p:cBhvr>
                                        <p:cTn id="321" dur="1" fill="hold">
                                          <p:stCondLst>
                                            <p:cond delay="0"/>
                                          </p:stCondLst>
                                        </p:cTn>
                                        <p:tgtEl>
                                          <p:spTgt spid="112"/>
                                        </p:tgtEl>
                                        <p:attrNameLst>
                                          <p:attrName>style.visibility</p:attrName>
                                        </p:attrNameLst>
                                      </p:cBhvr>
                                      <p:to>
                                        <p:strVal val="visible"/>
                                      </p:to>
                                    </p:set>
                                    <p:animEffect transition="in" filter="fade">
                                      <p:cBhvr>
                                        <p:cTn id="322" dur="500"/>
                                        <p:tgtEl>
                                          <p:spTgt spid="112"/>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114"/>
                                        </p:tgtEl>
                                        <p:attrNameLst>
                                          <p:attrName>style.visibility</p:attrName>
                                        </p:attrNameLst>
                                      </p:cBhvr>
                                      <p:to>
                                        <p:strVal val="visible"/>
                                      </p:to>
                                    </p:set>
                                    <p:animEffect transition="in" filter="fade">
                                      <p:cBhvr>
                                        <p:cTn id="327" dur="500"/>
                                        <p:tgtEl>
                                          <p:spTgt spid="114"/>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115"/>
                                        </p:tgtEl>
                                        <p:attrNameLst>
                                          <p:attrName>style.visibility</p:attrName>
                                        </p:attrNameLst>
                                      </p:cBhvr>
                                      <p:to>
                                        <p:strVal val="visible"/>
                                      </p:to>
                                    </p:set>
                                    <p:animEffect transition="in" filter="fade">
                                      <p:cBhvr>
                                        <p:cTn id="332" dur="500"/>
                                        <p:tgtEl>
                                          <p:spTgt spid="115"/>
                                        </p:tgtEl>
                                      </p:cBhvr>
                                    </p:animEffect>
                                  </p:childTnLst>
                                </p:cTn>
                              </p:par>
                            </p:childTnLst>
                          </p:cTn>
                        </p:par>
                      </p:childTnLst>
                    </p:cTn>
                  </p:par>
                  <p:par>
                    <p:cTn id="333" fill="hold">
                      <p:stCondLst>
                        <p:cond delay="indefinite"/>
                      </p:stCondLst>
                      <p:childTnLst>
                        <p:par>
                          <p:cTn id="334" fill="hold">
                            <p:stCondLst>
                              <p:cond delay="0"/>
                            </p:stCondLst>
                            <p:childTnLst>
                              <p:par>
                                <p:cTn id="335" presetID="10" presetClass="entr" presetSubtype="0" fill="hold" grpId="0" nodeType="clickEffect">
                                  <p:stCondLst>
                                    <p:cond delay="0"/>
                                  </p:stCondLst>
                                  <p:childTnLst>
                                    <p:set>
                                      <p:cBhvr>
                                        <p:cTn id="336" dur="1" fill="hold">
                                          <p:stCondLst>
                                            <p:cond delay="0"/>
                                          </p:stCondLst>
                                        </p:cTn>
                                        <p:tgtEl>
                                          <p:spTgt spid="89"/>
                                        </p:tgtEl>
                                        <p:attrNameLst>
                                          <p:attrName>style.visibility</p:attrName>
                                        </p:attrNameLst>
                                      </p:cBhvr>
                                      <p:to>
                                        <p:strVal val="visible"/>
                                      </p:to>
                                    </p:set>
                                    <p:animEffect transition="in" filter="fade">
                                      <p:cBhvr>
                                        <p:cTn id="337" dur="500"/>
                                        <p:tgtEl>
                                          <p:spTgt spid="89"/>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20"/>
                                        </p:tgtEl>
                                        <p:attrNameLst>
                                          <p:attrName>style.visibility</p:attrName>
                                        </p:attrNameLst>
                                      </p:cBhvr>
                                      <p:to>
                                        <p:strVal val="visible"/>
                                      </p:to>
                                    </p:set>
                                    <p:animEffect transition="in" filter="fade">
                                      <p:cBhvr>
                                        <p:cTn id="342" dur="500"/>
                                        <p:tgtEl>
                                          <p:spTgt spid="120"/>
                                        </p:tgtEl>
                                      </p:cBhvr>
                                    </p:animEffect>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grpId="0" nodeType="clickEffect">
                                  <p:stCondLst>
                                    <p:cond delay="0"/>
                                  </p:stCondLst>
                                  <p:childTnLst>
                                    <p:set>
                                      <p:cBhvr>
                                        <p:cTn id="346" dur="1" fill="hold">
                                          <p:stCondLst>
                                            <p:cond delay="0"/>
                                          </p:stCondLst>
                                        </p:cTn>
                                        <p:tgtEl>
                                          <p:spTgt spid="117"/>
                                        </p:tgtEl>
                                        <p:attrNameLst>
                                          <p:attrName>style.visibility</p:attrName>
                                        </p:attrNameLst>
                                      </p:cBhvr>
                                      <p:to>
                                        <p:strVal val="visible"/>
                                      </p:to>
                                    </p:set>
                                    <p:animEffect transition="in" filter="fade">
                                      <p:cBhvr>
                                        <p:cTn id="34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p:bldP spid="12" grpId="0" animBg="1"/>
      <p:bldP spid="13" grpId="0"/>
      <p:bldP spid="20" grpId="0" animBg="1"/>
      <p:bldP spid="21" grpId="0"/>
      <p:bldP spid="81" grpId="0" animBg="1"/>
      <p:bldP spid="22" grpId="0"/>
      <p:bldP spid="23" grpId="0" animBg="1"/>
      <p:bldP spid="24" grpId="0" animBg="1"/>
      <p:bldP spid="25" grpId="0" animBg="1"/>
      <p:bldP spid="26" grpId="0"/>
      <p:bldP spid="30" grpId="0" animBg="1"/>
      <p:bldP spid="31" grpId="0"/>
      <p:bldP spid="38" grpId="0" animBg="1"/>
      <p:bldP spid="39" grpId="0"/>
      <p:bldP spid="40" grpId="0" animBg="1"/>
      <p:bldP spid="41" grpId="0" animBg="1"/>
      <p:bldP spid="42" grpId="0"/>
      <p:bldP spid="43" grpId="0" animBg="1"/>
      <p:bldP spid="44" grpId="0" animBg="1"/>
      <p:bldP spid="45" grpId="0"/>
      <p:bldP spid="46" grpId="0" animBg="1"/>
      <p:bldP spid="56" grpId="0"/>
      <p:bldP spid="57" grpId="0" animBg="1"/>
      <p:bldP spid="80" grpId="0" animBg="1"/>
      <p:bldP spid="66" grpId="0"/>
      <p:bldP spid="67" grpId="0" animBg="1"/>
      <p:bldP spid="68" grpId="0"/>
      <p:bldP spid="69" grpId="0" animBg="1"/>
      <p:bldP spid="74" grpId="0" animBg="1"/>
      <p:bldP spid="75" grpId="0"/>
      <p:bldP spid="76" grpId="0" animBg="1"/>
      <p:bldP spid="77" grpId="0" animBg="1"/>
      <p:bldP spid="78" grpId="0"/>
      <p:bldP spid="79" grpId="0" animBg="1"/>
      <p:bldP spid="87" grpId="0" animBg="1"/>
      <p:bldP spid="88" grpId="0" animBg="1"/>
      <p:bldP spid="89" grpId="0" animBg="1"/>
      <p:bldP spid="90" grpId="0" animBg="1"/>
      <p:bldP spid="91" grpId="0" animBg="1"/>
      <p:bldP spid="92" grpId="0"/>
      <p:bldP spid="93" grpId="0"/>
      <p:bldP spid="120" grpId="0" animBg="1"/>
      <p:bldP spid="97" grpId="0" animBg="1"/>
      <p:bldP spid="98" grpId="0" animBg="1"/>
      <p:bldP spid="99" grpId="0"/>
      <p:bldP spid="101" grpId="0" animBg="1"/>
      <p:bldP spid="102" grpId="0" animBg="1"/>
      <p:bldP spid="103" grpId="0"/>
      <p:bldP spid="106" grpId="0"/>
      <p:bldP spid="107" grpId="0" animBg="1"/>
      <p:bldP spid="108" grpId="0" animBg="1"/>
      <p:bldP spid="110" grpId="0"/>
      <p:bldP spid="114" grpId="0"/>
      <p:bldP spid="115" grpId="0"/>
      <p:bldP spid="1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0" y="0"/>
            <a:ext cx="8596668" cy="1320800"/>
          </a:xfrm>
        </p:spPr>
        <p:txBody>
          <a:bodyPr/>
          <a:lstStyle/>
          <a:p>
            <a:r>
              <a:rPr lang="en-GB" dirty="0"/>
              <a:t>Prime factors to help us get LCM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6963" y="486481"/>
            <a:ext cx="7645147" cy="3880773"/>
          </a:xfrm>
        </p:spPr>
        <p:txBody>
          <a:bodyPr/>
          <a:lstStyle/>
          <a:p>
            <a:r>
              <a:rPr lang="en-GB" dirty="0"/>
              <a:t>LCM is Lowest Common Multiple … what is a multiple ?</a:t>
            </a:r>
          </a:p>
          <a:p>
            <a:r>
              <a:rPr lang="en-GB" dirty="0"/>
              <a:t>A multiple is a number in that times table.  I.e. A multiple of 12 is 36 (3X12 = 36)</a:t>
            </a:r>
          </a:p>
          <a:p>
            <a:endParaRPr lang="en-GB" dirty="0"/>
          </a:p>
          <a:p>
            <a:r>
              <a:rPr lang="en-GB" dirty="0"/>
              <a:t>What is the Lowest common Multiple of 12 and 21 ?</a:t>
            </a:r>
          </a:p>
          <a:p>
            <a:endParaRPr lang="en-GB" dirty="0"/>
          </a:p>
        </p:txBody>
      </p:sp>
      <p:sp>
        <p:nvSpPr>
          <p:cNvPr id="7" name="Rectangle 6">
            <a:extLst>
              <a:ext uri="{FF2B5EF4-FFF2-40B4-BE49-F238E27FC236}">
                <a16:creationId xmlns:a16="http://schemas.microsoft.com/office/drawing/2014/main" id="{ABC9F2FE-C16F-49A6-A356-753DF3744717}"/>
              </a:ext>
            </a:extLst>
          </p:cNvPr>
          <p:cNvSpPr/>
          <p:nvPr/>
        </p:nvSpPr>
        <p:spPr>
          <a:xfrm>
            <a:off x="81716" y="2282004"/>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first going to do prime factor trees for both numbers  </a:t>
            </a:r>
          </a:p>
        </p:txBody>
      </p:sp>
      <p:sp>
        <p:nvSpPr>
          <p:cNvPr id="8" name="Oval 7">
            <a:extLst>
              <a:ext uri="{FF2B5EF4-FFF2-40B4-BE49-F238E27FC236}">
                <a16:creationId xmlns:a16="http://schemas.microsoft.com/office/drawing/2014/main" id="{AF9F2116-0523-493F-AA3A-0818DDDBA3A0}"/>
              </a:ext>
            </a:extLst>
          </p:cNvPr>
          <p:cNvSpPr/>
          <p:nvPr/>
        </p:nvSpPr>
        <p:spPr>
          <a:xfrm>
            <a:off x="896311" y="306581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9" name="TextBox 8">
            <a:extLst>
              <a:ext uri="{FF2B5EF4-FFF2-40B4-BE49-F238E27FC236}">
                <a16:creationId xmlns:a16="http://schemas.microsoft.com/office/drawing/2014/main" id="{F4474677-655E-43DF-B01E-659A57FB8BF1}"/>
              </a:ext>
            </a:extLst>
          </p:cNvPr>
          <p:cNvSpPr txBox="1"/>
          <p:nvPr/>
        </p:nvSpPr>
        <p:spPr>
          <a:xfrm>
            <a:off x="1119558" y="3076101"/>
            <a:ext cx="1468074" cy="523220"/>
          </a:xfrm>
          <a:prstGeom prst="rect">
            <a:avLst/>
          </a:prstGeom>
          <a:noFill/>
        </p:spPr>
        <p:txBody>
          <a:bodyPr wrap="square" rtlCol="0">
            <a:spAutoFit/>
          </a:bodyPr>
          <a:lstStyle/>
          <a:p>
            <a:pPr algn="just"/>
            <a:r>
              <a:rPr lang="en-GB" sz="2800" dirty="0"/>
              <a:t>12</a:t>
            </a:r>
          </a:p>
        </p:txBody>
      </p:sp>
      <p:cxnSp>
        <p:nvCxnSpPr>
          <p:cNvPr id="10" name="Straight Arrow Connector 9">
            <a:extLst>
              <a:ext uri="{FF2B5EF4-FFF2-40B4-BE49-F238E27FC236}">
                <a16:creationId xmlns:a16="http://schemas.microsoft.com/office/drawing/2014/main" id="{F3AE342A-2184-4DA9-9218-727B0F049F1E}"/>
              </a:ext>
            </a:extLst>
          </p:cNvPr>
          <p:cNvCxnSpPr>
            <a:cxnSpLocks/>
            <a:stCxn id="8" idx="4"/>
            <a:endCxn id="30" idx="0"/>
          </p:cNvCxnSpPr>
          <p:nvPr/>
        </p:nvCxnSpPr>
        <p:spPr>
          <a:xfrm flipH="1">
            <a:off x="665271" y="3642534"/>
            <a:ext cx="714449" cy="987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4375847A-3BFD-44F4-9801-5C74C4B46282}"/>
              </a:ext>
            </a:extLst>
          </p:cNvPr>
          <p:cNvCxnSpPr>
            <a:cxnSpLocks/>
            <a:stCxn id="8" idx="4"/>
            <a:endCxn id="25" idx="0"/>
          </p:cNvCxnSpPr>
          <p:nvPr/>
        </p:nvCxnSpPr>
        <p:spPr>
          <a:xfrm>
            <a:off x="1379720" y="3642534"/>
            <a:ext cx="833140" cy="983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Oval 11">
            <a:extLst>
              <a:ext uri="{FF2B5EF4-FFF2-40B4-BE49-F238E27FC236}">
                <a16:creationId xmlns:a16="http://schemas.microsoft.com/office/drawing/2014/main" id="{89361674-BE52-4B0B-8999-93D9E736DEEE}"/>
              </a:ext>
            </a:extLst>
          </p:cNvPr>
          <p:cNvSpPr/>
          <p:nvPr/>
        </p:nvSpPr>
        <p:spPr>
          <a:xfrm>
            <a:off x="3592035" y="3013477"/>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3" name="TextBox 12">
            <a:extLst>
              <a:ext uri="{FF2B5EF4-FFF2-40B4-BE49-F238E27FC236}">
                <a16:creationId xmlns:a16="http://schemas.microsoft.com/office/drawing/2014/main" id="{A6E3C32C-241B-431A-8175-B4DF72713C70}"/>
              </a:ext>
            </a:extLst>
          </p:cNvPr>
          <p:cNvSpPr txBox="1"/>
          <p:nvPr/>
        </p:nvSpPr>
        <p:spPr>
          <a:xfrm>
            <a:off x="3815282" y="3023762"/>
            <a:ext cx="674617" cy="523220"/>
          </a:xfrm>
          <a:prstGeom prst="rect">
            <a:avLst/>
          </a:prstGeom>
          <a:noFill/>
        </p:spPr>
        <p:txBody>
          <a:bodyPr wrap="square" rtlCol="0">
            <a:spAutoFit/>
          </a:bodyPr>
          <a:lstStyle/>
          <a:p>
            <a:pPr algn="just"/>
            <a:r>
              <a:rPr lang="en-GB" sz="2800" dirty="0"/>
              <a:t>21</a:t>
            </a:r>
          </a:p>
        </p:txBody>
      </p:sp>
      <p:cxnSp>
        <p:nvCxnSpPr>
          <p:cNvPr id="14" name="Straight Arrow Connector 13">
            <a:extLst>
              <a:ext uri="{FF2B5EF4-FFF2-40B4-BE49-F238E27FC236}">
                <a16:creationId xmlns:a16="http://schemas.microsoft.com/office/drawing/2014/main" id="{4D0BFC8D-833A-4A1B-9A43-9501BB8D3673}"/>
              </a:ext>
            </a:extLst>
          </p:cNvPr>
          <p:cNvCxnSpPr>
            <a:cxnSpLocks/>
            <a:stCxn id="12" idx="4"/>
          </p:cNvCxnSpPr>
          <p:nvPr/>
        </p:nvCxnSpPr>
        <p:spPr>
          <a:xfrm flipH="1">
            <a:off x="3695797" y="3590195"/>
            <a:ext cx="379647"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464B5217-3F7B-47F8-9436-0762D1723520}"/>
              </a:ext>
            </a:extLst>
          </p:cNvPr>
          <p:cNvCxnSpPr>
            <a:cxnSpLocks/>
            <a:stCxn id="12" idx="4"/>
          </p:cNvCxnSpPr>
          <p:nvPr/>
        </p:nvCxnSpPr>
        <p:spPr>
          <a:xfrm>
            <a:off x="4075444" y="3590195"/>
            <a:ext cx="414455" cy="4037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2A787E3F-BA2D-43A9-BD7E-C4E6527F720D}"/>
              </a:ext>
            </a:extLst>
          </p:cNvPr>
          <p:cNvSpPr/>
          <p:nvPr/>
        </p:nvSpPr>
        <p:spPr>
          <a:xfrm>
            <a:off x="-94082" y="4467086"/>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A4D1A11-99D1-41AA-8C29-7796F6EBE395}"/>
              </a:ext>
            </a:extLst>
          </p:cNvPr>
          <p:cNvSpPr txBox="1"/>
          <p:nvPr/>
        </p:nvSpPr>
        <p:spPr>
          <a:xfrm>
            <a:off x="221052" y="4443352"/>
            <a:ext cx="370122" cy="523220"/>
          </a:xfrm>
          <a:prstGeom prst="rect">
            <a:avLst/>
          </a:prstGeom>
          <a:noFill/>
        </p:spPr>
        <p:txBody>
          <a:bodyPr wrap="square" rtlCol="0">
            <a:spAutoFit/>
          </a:bodyPr>
          <a:lstStyle/>
          <a:p>
            <a:r>
              <a:rPr lang="en-GB" sz="2800" dirty="0"/>
              <a:t>2</a:t>
            </a:r>
          </a:p>
        </p:txBody>
      </p:sp>
      <p:sp>
        <p:nvSpPr>
          <p:cNvPr id="81" name="Oval 80">
            <a:extLst>
              <a:ext uri="{FF2B5EF4-FFF2-40B4-BE49-F238E27FC236}">
                <a16:creationId xmlns:a16="http://schemas.microsoft.com/office/drawing/2014/main" id="{99A55F20-9155-499A-9DE1-D33D1D6B7D73}"/>
              </a:ext>
            </a:extLst>
          </p:cNvPr>
          <p:cNvSpPr/>
          <p:nvPr/>
        </p:nvSpPr>
        <p:spPr>
          <a:xfrm>
            <a:off x="3160528" y="4011205"/>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6D20D11-892C-461B-A9A3-2D179B078EC2}"/>
              </a:ext>
            </a:extLst>
          </p:cNvPr>
          <p:cNvSpPr txBox="1"/>
          <p:nvPr/>
        </p:nvSpPr>
        <p:spPr>
          <a:xfrm>
            <a:off x="3490545" y="4019112"/>
            <a:ext cx="473320" cy="523220"/>
          </a:xfrm>
          <a:prstGeom prst="rect">
            <a:avLst/>
          </a:prstGeom>
          <a:noFill/>
        </p:spPr>
        <p:txBody>
          <a:bodyPr wrap="square" rtlCol="0">
            <a:spAutoFit/>
          </a:bodyPr>
          <a:lstStyle/>
          <a:p>
            <a:r>
              <a:rPr lang="en-GB" sz="2800" dirty="0"/>
              <a:t>3</a:t>
            </a:r>
          </a:p>
        </p:txBody>
      </p:sp>
      <p:sp>
        <p:nvSpPr>
          <p:cNvPr id="41" name="Oval 40">
            <a:extLst>
              <a:ext uri="{FF2B5EF4-FFF2-40B4-BE49-F238E27FC236}">
                <a16:creationId xmlns:a16="http://schemas.microsoft.com/office/drawing/2014/main" id="{C4201860-6886-42DE-ABCB-AE1A03C24056}"/>
              </a:ext>
            </a:extLst>
          </p:cNvPr>
          <p:cNvSpPr/>
          <p:nvPr/>
        </p:nvSpPr>
        <p:spPr>
          <a:xfrm>
            <a:off x="1737507" y="3736011"/>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8558B3A9-ED45-4D56-BD7D-E02EEA6FD5E3}"/>
              </a:ext>
            </a:extLst>
          </p:cNvPr>
          <p:cNvSpPr/>
          <p:nvPr/>
        </p:nvSpPr>
        <p:spPr>
          <a:xfrm>
            <a:off x="-82551" y="4467086"/>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F438FB1-6CB3-4EC1-8488-F3A2E79B65F4}"/>
              </a:ext>
            </a:extLst>
          </p:cNvPr>
          <p:cNvSpPr/>
          <p:nvPr/>
        </p:nvSpPr>
        <p:spPr>
          <a:xfrm>
            <a:off x="3173943" y="4008350"/>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0C38B135-6079-4512-8DE4-033561AEAED4}"/>
              </a:ext>
            </a:extLst>
          </p:cNvPr>
          <p:cNvSpPr/>
          <p:nvPr/>
        </p:nvSpPr>
        <p:spPr>
          <a:xfrm>
            <a:off x="1729451" y="3740895"/>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26" name="TextBox 25">
            <a:extLst>
              <a:ext uri="{FF2B5EF4-FFF2-40B4-BE49-F238E27FC236}">
                <a16:creationId xmlns:a16="http://schemas.microsoft.com/office/drawing/2014/main" id="{26680087-6826-431E-8FED-0FBA57FD40BE}"/>
              </a:ext>
            </a:extLst>
          </p:cNvPr>
          <p:cNvSpPr txBox="1"/>
          <p:nvPr/>
        </p:nvSpPr>
        <p:spPr>
          <a:xfrm>
            <a:off x="2013351" y="3748619"/>
            <a:ext cx="629268" cy="523220"/>
          </a:xfrm>
          <a:prstGeom prst="rect">
            <a:avLst/>
          </a:prstGeom>
          <a:noFill/>
        </p:spPr>
        <p:txBody>
          <a:bodyPr wrap="square" rtlCol="0">
            <a:spAutoFit/>
          </a:bodyPr>
          <a:lstStyle/>
          <a:p>
            <a:pPr algn="just"/>
            <a:r>
              <a:rPr lang="en-GB" sz="2800" dirty="0"/>
              <a:t>2</a:t>
            </a:r>
          </a:p>
        </p:txBody>
      </p:sp>
      <p:sp>
        <p:nvSpPr>
          <p:cNvPr id="30" name="Oval 29">
            <a:extLst>
              <a:ext uri="{FF2B5EF4-FFF2-40B4-BE49-F238E27FC236}">
                <a16:creationId xmlns:a16="http://schemas.microsoft.com/office/drawing/2014/main" id="{9FBFCF70-3214-4EF0-A54C-60461F8153EC}"/>
              </a:ext>
            </a:extLst>
          </p:cNvPr>
          <p:cNvSpPr/>
          <p:nvPr/>
        </p:nvSpPr>
        <p:spPr>
          <a:xfrm>
            <a:off x="181862" y="3741299"/>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31" name="TextBox 30">
            <a:extLst>
              <a:ext uri="{FF2B5EF4-FFF2-40B4-BE49-F238E27FC236}">
                <a16:creationId xmlns:a16="http://schemas.microsoft.com/office/drawing/2014/main" id="{98D00FCB-3D16-468E-AE46-3F6CC2425234}"/>
              </a:ext>
            </a:extLst>
          </p:cNvPr>
          <p:cNvSpPr txBox="1"/>
          <p:nvPr/>
        </p:nvSpPr>
        <p:spPr>
          <a:xfrm>
            <a:off x="465762" y="3749023"/>
            <a:ext cx="629268" cy="523220"/>
          </a:xfrm>
          <a:prstGeom prst="rect">
            <a:avLst/>
          </a:prstGeom>
          <a:noFill/>
        </p:spPr>
        <p:txBody>
          <a:bodyPr wrap="square" rtlCol="0">
            <a:spAutoFit/>
          </a:bodyPr>
          <a:lstStyle/>
          <a:p>
            <a:pPr algn="just"/>
            <a:r>
              <a:rPr lang="en-GB" sz="2800" dirty="0"/>
              <a:t>6</a:t>
            </a:r>
          </a:p>
        </p:txBody>
      </p:sp>
      <p:cxnSp>
        <p:nvCxnSpPr>
          <p:cNvPr id="32" name="Straight Arrow Connector 31">
            <a:extLst>
              <a:ext uri="{FF2B5EF4-FFF2-40B4-BE49-F238E27FC236}">
                <a16:creationId xmlns:a16="http://schemas.microsoft.com/office/drawing/2014/main" id="{03342F8E-14A7-47A8-B7F2-D11B9C01DB70}"/>
              </a:ext>
            </a:extLst>
          </p:cNvPr>
          <p:cNvCxnSpPr>
            <a:cxnSpLocks/>
            <a:stCxn id="30" idx="4"/>
            <a:endCxn id="23" idx="0"/>
          </p:cNvCxnSpPr>
          <p:nvPr/>
        </p:nvCxnSpPr>
        <p:spPr>
          <a:xfrm flipH="1">
            <a:off x="400858" y="4318017"/>
            <a:ext cx="264413" cy="1490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54929450-DB62-4012-9083-833AADD28398}"/>
              </a:ext>
            </a:extLst>
          </p:cNvPr>
          <p:cNvCxnSpPr>
            <a:cxnSpLocks/>
            <a:stCxn id="30" idx="4"/>
            <a:endCxn id="40" idx="0"/>
          </p:cNvCxnSpPr>
          <p:nvPr/>
        </p:nvCxnSpPr>
        <p:spPr>
          <a:xfrm>
            <a:off x="665271" y="4318017"/>
            <a:ext cx="425853" cy="1991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Oval 37">
            <a:extLst>
              <a:ext uri="{FF2B5EF4-FFF2-40B4-BE49-F238E27FC236}">
                <a16:creationId xmlns:a16="http://schemas.microsoft.com/office/drawing/2014/main" id="{6111FFE6-E2F1-4064-AD2F-E6879C0480DF}"/>
              </a:ext>
            </a:extLst>
          </p:cNvPr>
          <p:cNvSpPr/>
          <p:nvPr/>
        </p:nvSpPr>
        <p:spPr>
          <a:xfrm>
            <a:off x="613920" y="4506986"/>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id="{DD9C1095-A027-4297-9F7A-E67727B4DCAF}"/>
              </a:ext>
            </a:extLst>
          </p:cNvPr>
          <p:cNvSpPr/>
          <p:nvPr/>
        </p:nvSpPr>
        <p:spPr>
          <a:xfrm>
            <a:off x="4209048" y="4024370"/>
            <a:ext cx="966817" cy="576718"/>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8A222F47-4667-426A-826A-BB1FB839800E}"/>
              </a:ext>
            </a:extLst>
          </p:cNvPr>
          <p:cNvSpPr txBox="1"/>
          <p:nvPr/>
        </p:nvSpPr>
        <p:spPr>
          <a:xfrm>
            <a:off x="918704" y="4525389"/>
            <a:ext cx="420093" cy="523220"/>
          </a:xfrm>
          <a:prstGeom prst="rect">
            <a:avLst/>
          </a:prstGeom>
          <a:noFill/>
        </p:spPr>
        <p:txBody>
          <a:bodyPr wrap="square" rtlCol="0">
            <a:spAutoFit/>
          </a:bodyPr>
          <a:lstStyle/>
          <a:p>
            <a:r>
              <a:rPr lang="en-GB" sz="2800" dirty="0"/>
              <a:t>3</a:t>
            </a:r>
          </a:p>
        </p:txBody>
      </p:sp>
      <p:sp>
        <p:nvSpPr>
          <p:cNvPr id="40" name="Oval 39">
            <a:extLst>
              <a:ext uri="{FF2B5EF4-FFF2-40B4-BE49-F238E27FC236}">
                <a16:creationId xmlns:a16="http://schemas.microsoft.com/office/drawing/2014/main" id="{483F4652-02B7-43E4-8C7C-5354F51C9708}"/>
              </a:ext>
            </a:extLst>
          </p:cNvPr>
          <p:cNvSpPr/>
          <p:nvPr/>
        </p:nvSpPr>
        <p:spPr>
          <a:xfrm>
            <a:off x="607715" y="4517188"/>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D259F4B-47C4-45FA-B00A-A87668BCA912}"/>
              </a:ext>
            </a:extLst>
          </p:cNvPr>
          <p:cNvSpPr txBox="1"/>
          <p:nvPr/>
        </p:nvSpPr>
        <p:spPr>
          <a:xfrm>
            <a:off x="4511825" y="4019807"/>
            <a:ext cx="650215" cy="523220"/>
          </a:xfrm>
          <a:prstGeom prst="rect">
            <a:avLst/>
          </a:prstGeom>
          <a:noFill/>
        </p:spPr>
        <p:txBody>
          <a:bodyPr wrap="square" rtlCol="0">
            <a:spAutoFit/>
          </a:bodyPr>
          <a:lstStyle/>
          <a:p>
            <a:r>
              <a:rPr lang="en-GB" sz="2800" dirty="0"/>
              <a:t>7</a:t>
            </a:r>
          </a:p>
        </p:txBody>
      </p:sp>
      <p:sp>
        <p:nvSpPr>
          <p:cNvPr id="57" name="Oval 56">
            <a:extLst>
              <a:ext uri="{FF2B5EF4-FFF2-40B4-BE49-F238E27FC236}">
                <a16:creationId xmlns:a16="http://schemas.microsoft.com/office/drawing/2014/main" id="{C1C3A0FA-4196-4A6B-8777-67C83C31DF77}"/>
              </a:ext>
            </a:extLst>
          </p:cNvPr>
          <p:cNvSpPr/>
          <p:nvPr/>
        </p:nvSpPr>
        <p:spPr>
          <a:xfrm>
            <a:off x="4209048" y="4017434"/>
            <a:ext cx="966817" cy="5767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0E84313F-2331-4627-AB80-69A7AB6C4089}"/>
              </a:ext>
            </a:extLst>
          </p:cNvPr>
          <p:cNvSpPr/>
          <p:nvPr/>
        </p:nvSpPr>
        <p:spPr>
          <a:xfrm>
            <a:off x="3885620" y="2286348"/>
            <a:ext cx="3489821" cy="63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then need a Venn diagram</a:t>
            </a:r>
          </a:p>
        </p:txBody>
      </p:sp>
      <p:sp>
        <p:nvSpPr>
          <p:cNvPr id="88" name="Rectangle 87">
            <a:extLst>
              <a:ext uri="{FF2B5EF4-FFF2-40B4-BE49-F238E27FC236}">
                <a16:creationId xmlns:a16="http://schemas.microsoft.com/office/drawing/2014/main" id="{670B042E-4D27-49AB-B1B2-AEC997A83C58}"/>
              </a:ext>
            </a:extLst>
          </p:cNvPr>
          <p:cNvSpPr/>
          <p:nvPr/>
        </p:nvSpPr>
        <p:spPr>
          <a:xfrm>
            <a:off x="7578184" y="2274485"/>
            <a:ext cx="3829589" cy="1264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its in both we cross them both out and just put 1 in the middle … like this … anything left just goes in its own circle</a:t>
            </a:r>
          </a:p>
        </p:txBody>
      </p:sp>
      <p:sp>
        <p:nvSpPr>
          <p:cNvPr id="89" name="Rectangle 88">
            <a:extLst>
              <a:ext uri="{FF2B5EF4-FFF2-40B4-BE49-F238E27FC236}">
                <a16:creationId xmlns:a16="http://schemas.microsoft.com/office/drawing/2014/main" id="{361A676D-FA6C-42F7-9407-242DEE725C4E}"/>
              </a:ext>
            </a:extLst>
          </p:cNvPr>
          <p:cNvSpPr/>
          <p:nvPr/>
        </p:nvSpPr>
        <p:spPr>
          <a:xfrm>
            <a:off x="8402774" y="102903"/>
            <a:ext cx="3710744" cy="880646"/>
          </a:xfrm>
          <a:prstGeom prst="rect">
            <a:avLst/>
          </a:prstGeom>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LCM</a:t>
            </a:r>
            <a:r>
              <a:rPr lang="en-GB" dirty="0"/>
              <a:t> is </a:t>
            </a:r>
            <a:r>
              <a:rPr lang="en-GB" b="1" u="sng" dirty="0"/>
              <a:t>All The Numbers </a:t>
            </a:r>
            <a:r>
              <a:rPr lang="en-GB" dirty="0"/>
              <a:t>multiplied</a:t>
            </a:r>
          </a:p>
        </p:txBody>
      </p:sp>
      <p:sp>
        <p:nvSpPr>
          <p:cNvPr id="85" name="Freeform: Shape 84">
            <a:extLst>
              <a:ext uri="{FF2B5EF4-FFF2-40B4-BE49-F238E27FC236}">
                <a16:creationId xmlns:a16="http://schemas.microsoft.com/office/drawing/2014/main" id="{9B42AA13-03DF-4E9F-B5DC-C9F60A9CC925}"/>
              </a:ext>
            </a:extLst>
          </p:cNvPr>
          <p:cNvSpPr/>
          <p:nvPr/>
        </p:nvSpPr>
        <p:spPr>
          <a:xfrm>
            <a:off x="6947057" y="3695094"/>
            <a:ext cx="4808337" cy="2912357"/>
          </a:xfrm>
          <a:custGeom>
            <a:avLst/>
            <a:gdLst>
              <a:gd name="connsiteX0" fmla="*/ 1488432 w 4808337"/>
              <a:gd name="connsiteY0" fmla="*/ 0 h 2912357"/>
              <a:gd name="connsiteX1" fmla="*/ 2320628 w 4808337"/>
              <a:gd name="connsiteY1" fmla="*/ 247909 h 2912357"/>
              <a:gd name="connsiteX2" fmla="*/ 2410456 w 4808337"/>
              <a:gd name="connsiteY2" fmla="*/ 313419 h 2912357"/>
              <a:gd name="connsiteX3" fmla="*/ 2487709 w 4808337"/>
              <a:gd name="connsiteY3" fmla="*/ 257080 h 2912357"/>
              <a:gd name="connsiteX4" fmla="*/ 3319905 w 4808337"/>
              <a:gd name="connsiteY4" fmla="*/ 9171 h 2912357"/>
              <a:gd name="connsiteX5" fmla="*/ 4808337 w 4808337"/>
              <a:gd name="connsiteY5" fmla="*/ 1460764 h 2912357"/>
              <a:gd name="connsiteX6" fmla="*/ 3319905 w 4808337"/>
              <a:gd name="connsiteY6" fmla="*/ 2912357 h 2912357"/>
              <a:gd name="connsiteX7" fmla="*/ 2487709 w 4808337"/>
              <a:gd name="connsiteY7" fmla="*/ 2664448 h 2912357"/>
              <a:gd name="connsiteX8" fmla="*/ 2397881 w 4808337"/>
              <a:gd name="connsiteY8" fmla="*/ 2598939 h 2912357"/>
              <a:gd name="connsiteX9" fmla="*/ 2320628 w 4808337"/>
              <a:gd name="connsiteY9" fmla="*/ 2655277 h 2912357"/>
              <a:gd name="connsiteX10" fmla="*/ 1488432 w 4808337"/>
              <a:gd name="connsiteY10" fmla="*/ 2903186 h 2912357"/>
              <a:gd name="connsiteX11" fmla="*/ 0 w 4808337"/>
              <a:gd name="connsiteY11" fmla="*/ 1451593 h 2912357"/>
              <a:gd name="connsiteX12" fmla="*/ 1488432 w 4808337"/>
              <a:gd name="connsiteY12" fmla="*/ 0 h 291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8337" h="2912357">
                <a:moveTo>
                  <a:pt x="1488432" y="0"/>
                </a:moveTo>
                <a:cubicBezTo>
                  <a:pt x="1796696" y="0"/>
                  <a:pt x="2083073" y="91392"/>
                  <a:pt x="2320628" y="247909"/>
                </a:cubicBezTo>
                <a:lnTo>
                  <a:pt x="2410456" y="313419"/>
                </a:lnTo>
                <a:lnTo>
                  <a:pt x="2487709" y="257080"/>
                </a:lnTo>
                <a:cubicBezTo>
                  <a:pt x="2725264" y="100563"/>
                  <a:pt x="3011641" y="9171"/>
                  <a:pt x="3319905" y="9171"/>
                </a:cubicBezTo>
                <a:cubicBezTo>
                  <a:pt x="4141943" y="9171"/>
                  <a:pt x="4808337" y="659071"/>
                  <a:pt x="4808337" y="1460764"/>
                </a:cubicBezTo>
                <a:cubicBezTo>
                  <a:pt x="4808337" y="2262457"/>
                  <a:pt x="4141943" y="2912357"/>
                  <a:pt x="3319905" y="2912357"/>
                </a:cubicBezTo>
                <a:cubicBezTo>
                  <a:pt x="3011641" y="2912357"/>
                  <a:pt x="2725264" y="2820965"/>
                  <a:pt x="2487709" y="2664448"/>
                </a:cubicBezTo>
                <a:lnTo>
                  <a:pt x="2397881" y="2598939"/>
                </a:lnTo>
                <a:lnTo>
                  <a:pt x="2320628" y="2655277"/>
                </a:lnTo>
                <a:cubicBezTo>
                  <a:pt x="2083073" y="2811794"/>
                  <a:pt x="1796696" y="2903186"/>
                  <a:pt x="1488432" y="2903186"/>
                </a:cubicBezTo>
                <a:cubicBezTo>
                  <a:pt x="666394" y="2903186"/>
                  <a:pt x="0" y="2253286"/>
                  <a:pt x="0" y="1451593"/>
                </a:cubicBezTo>
                <a:cubicBezTo>
                  <a:pt x="0" y="649900"/>
                  <a:pt x="666394" y="0"/>
                  <a:pt x="1488432" y="0"/>
                </a:cubicBezTo>
                <a:close/>
              </a:path>
            </a:pathLst>
          </a:custGeom>
          <a:solidFill>
            <a:srgbClr val="7030A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a:extLst>
              <a:ext uri="{FF2B5EF4-FFF2-40B4-BE49-F238E27FC236}">
                <a16:creationId xmlns:a16="http://schemas.microsoft.com/office/drawing/2014/main" id="{9EE8F38E-E4DA-4062-98B8-085EF18BA114}"/>
              </a:ext>
            </a:extLst>
          </p:cNvPr>
          <p:cNvSpPr/>
          <p:nvPr/>
        </p:nvSpPr>
        <p:spPr>
          <a:xfrm>
            <a:off x="6947057" y="3704265"/>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AC6B3E64-F3AD-4F4B-B765-0B4D32BCAF49}"/>
              </a:ext>
            </a:extLst>
          </p:cNvPr>
          <p:cNvSpPr/>
          <p:nvPr/>
        </p:nvSpPr>
        <p:spPr>
          <a:xfrm>
            <a:off x="8778530" y="3713436"/>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TextBox 91">
            <a:extLst>
              <a:ext uri="{FF2B5EF4-FFF2-40B4-BE49-F238E27FC236}">
                <a16:creationId xmlns:a16="http://schemas.microsoft.com/office/drawing/2014/main" id="{ED74A1FE-DF4C-417A-A3DE-FD0354E881C7}"/>
              </a:ext>
            </a:extLst>
          </p:cNvPr>
          <p:cNvSpPr txBox="1"/>
          <p:nvPr/>
        </p:nvSpPr>
        <p:spPr>
          <a:xfrm>
            <a:off x="6947057" y="3644246"/>
            <a:ext cx="650215" cy="523220"/>
          </a:xfrm>
          <a:prstGeom prst="rect">
            <a:avLst/>
          </a:prstGeom>
          <a:noFill/>
        </p:spPr>
        <p:txBody>
          <a:bodyPr wrap="square" rtlCol="0">
            <a:spAutoFit/>
          </a:bodyPr>
          <a:lstStyle/>
          <a:p>
            <a:pPr algn="just"/>
            <a:r>
              <a:rPr lang="en-GB" sz="2800" dirty="0"/>
              <a:t>12</a:t>
            </a:r>
          </a:p>
        </p:txBody>
      </p:sp>
      <p:sp>
        <p:nvSpPr>
          <p:cNvPr id="93" name="TextBox 92">
            <a:extLst>
              <a:ext uri="{FF2B5EF4-FFF2-40B4-BE49-F238E27FC236}">
                <a16:creationId xmlns:a16="http://schemas.microsoft.com/office/drawing/2014/main" id="{4081AEBD-7025-47E1-8AA9-C499E1E53643}"/>
              </a:ext>
            </a:extLst>
          </p:cNvPr>
          <p:cNvSpPr txBox="1"/>
          <p:nvPr/>
        </p:nvSpPr>
        <p:spPr>
          <a:xfrm>
            <a:off x="11212688" y="3666140"/>
            <a:ext cx="674617" cy="523220"/>
          </a:xfrm>
          <a:prstGeom prst="rect">
            <a:avLst/>
          </a:prstGeom>
          <a:noFill/>
        </p:spPr>
        <p:txBody>
          <a:bodyPr wrap="square" rtlCol="0">
            <a:spAutoFit/>
          </a:bodyPr>
          <a:lstStyle/>
          <a:p>
            <a:pPr algn="just"/>
            <a:r>
              <a:rPr lang="en-GB" sz="2800" dirty="0"/>
              <a:t>21</a:t>
            </a:r>
          </a:p>
        </p:txBody>
      </p:sp>
      <p:sp>
        <p:nvSpPr>
          <p:cNvPr id="98" name="Oval 97">
            <a:extLst>
              <a:ext uri="{FF2B5EF4-FFF2-40B4-BE49-F238E27FC236}">
                <a16:creationId xmlns:a16="http://schemas.microsoft.com/office/drawing/2014/main" id="{386735F1-A5AD-4DC8-9F9C-9F1799502FAA}"/>
              </a:ext>
            </a:extLst>
          </p:cNvPr>
          <p:cNvSpPr/>
          <p:nvPr/>
        </p:nvSpPr>
        <p:spPr>
          <a:xfrm>
            <a:off x="3280893" y="4023146"/>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264452C9-64FF-4CCA-AD51-CF1D2A294B6F}"/>
              </a:ext>
            </a:extLst>
          </p:cNvPr>
          <p:cNvCxnSpPr>
            <a:cxnSpLocks/>
          </p:cNvCxnSpPr>
          <p:nvPr/>
        </p:nvCxnSpPr>
        <p:spPr>
          <a:xfrm flipV="1">
            <a:off x="3407036" y="4084799"/>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880C196A-7622-4275-80C6-940A2BFB614D}"/>
              </a:ext>
            </a:extLst>
          </p:cNvPr>
          <p:cNvSpPr/>
          <p:nvPr/>
        </p:nvSpPr>
        <p:spPr>
          <a:xfrm>
            <a:off x="700057" y="4511571"/>
            <a:ext cx="735631" cy="5577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573F717B-001B-47F7-A09D-A41CB16E9A64}"/>
              </a:ext>
            </a:extLst>
          </p:cNvPr>
          <p:cNvSpPr txBox="1"/>
          <p:nvPr/>
        </p:nvSpPr>
        <p:spPr>
          <a:xfrm>
            <a:off x="8855993" y="4598548"/>
            <a:ext cx="473320" cy="523220"/>
          </a:xfrm>
          <a:prstGeom prst="rect">
            <a:avLst/>
          </a:prstGeom>
          <a:noFill/>
        </p:spPr>
        <p:txBody>
          <a:bodyPr wrap="square" rtlCol="0">
            <a:spAutoFit/>
          </a:bodyPr>
          <a:lstStyle/>
          <a:p>
            <a:r>
              <a:rPr lang="en-GB" sz="2800" dirty="0"/>
              <a:t>3</a:t>
            </a:r>
          </a:p>
        </p:txBody>
      </p:sp>
      <p:cxnSp>
        <p:nvCxnSpPr>
          <p:cNvPr id="104" name="Straight Connector 103">
            <a:extLst>
              <a:ext uri="{FF2B5EF4-FFF2-40B4-BE49-F238E27FC236}">
                <a16:creationId xmlns:a16="http://schemas.microsoft.com/office/drawing/2014/main" id="{B2BEB105-084F-47FF-9EA1-3DE97AF3DB89}"/>
              </a:ext>
            </a:extLst>
          </p:cNvPr>
          <p:cNvCxnSpPr>
            <a:cxnSpLocks/>
          </p:cNvCxnSpPr>
          <p:nvPr/>
        </p:nvCxnSpPr>
        <p:spPr>
          <a:xfrm flipV="1">
            <a:off x="828125" y="4580874"/>
            <a:ext cx="429088" cy="407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5D5597D-DE73-4EAE-9509-8116D91A6F4A}"/>
              </a:ext>
            </a:extLst>
          </p:cNvPr>
          <p:cNvSpPr txBox="1"/>
          <p:nvPr/>
        </p:nvSpPr>
        <p:spPr>
          <a:xfrm>
            <a:off x="871399" y="5518983"/>
            <a:ext cx="2969645" cy="369332"/>
          </a:xfrm>
          <a:prstGeom prst="rect">
            <a:avLst/>
          </a:prstGeom>
          <a:noFill/>
        </p:spPr>
        <p:txBody>
          <a:bodyPr wrap="square" rtlCol="0">
            <a:spAutoFit/>
          </a:bodyPr>
          <a:lstStyle/>
          <a:p>
            <a:r>
              <a:rPr lang="en-GB" dirty="0"/>
              <a:t>Anything else in common ? </a:t>
            </a:r>
          </a:p>
        </p:txBody>
      </p:sp>
      <p:sp>
        <p:nvSpPr>
          <p:cNvPr id="114" name="TextBox 113">
            <a:extLst>
              <a:ext uri="{FF2B5EF4-FFF2-40B4-BE49-F238E27FC236}">
                <a16:creationId xmlns:a16="http://schemas.microsoft.com/office/drawing/2014/main" id="{870E3FBB-6C46-469C-8F8F-58F5D25E12AB}"/>
              </a:ext>
            </a:extLst>
          </p:cNvPr>
          <p:cNvSpPr txBox="1"/>
          <p:nvPr/>
        </p:nvSpPr>
        <p:spPr>
          <a:xfrm>
            <a:off x="7547277" y="4467086"/>
            <a:ext cx="345657" cy="523220"/>
          </a:xfrm>
          <a:prstGeom prst="rect">
            <a:avLst/>
          </a:prstGeom>
          <a:noFill/>
        </p:spPr>
        <p:txBody>
          <a:bodyPr wrap="square" rtlCol="0">
            <a:spAutoFit/>
          </a:bodyPr>
          <a:lstStyle/>
          <a:p>
            <a:r>
              <a:rPr lang="en-GB" sz="2800" dirty="0"/>
              <a:t>2</a:t>
            </a:r>
          </a:p>
        </p:txBody>
      </p:sp>
      <p:sp>
        <p:nvSpPr>
          <p:cNvPr id="115" name="TextBox 114">
            <a:extLst>
              <a:ext uri="{FF2B5EF4-FFF2-40B4-BE49-F238E27FC236}">
                <a16:creationId xmlns:a16="http://schemas.microsoft.com/office/drawing/2014/main" id="{23368C7A-0B35-4D35-922A-EA34F83B06C5}"/>
              </a:ext>
            </a:extLst>
          </p:cNvPr>
          <p:cNvSpPr txBox="1"/>
          <p:nvPr/>
        </p:nvSpPr>
        <p:spPr>
          <a:xfrm>
            <a:off x="10803464" y="4821058"/>
            <a:ext cx="380406" cy="523220"/>
          </a:xfrm>
          <a:prstGeom prst="rect">
            <a:avLst/>
          </a:prstGeom>
          <a:noFill/>
        </p:spPr>
        <p:txBody>
          <a:bodyPr wrap="square" rtlCol="0">
            <a:spAutoFit/>
          </a:bodyPr>
          <a:lstStyle/>
          <a:p>
            <a:r>
              <a:rPr lang="en-GB" sz="2800" dirty="0"/>
              <a:t>7</a:t>
            </a:r>
          </a:p>
        </p:txBody>
      </p:sp>
      <p:sp>
        <p:nvSpPr>
          <p:cNvPr id="117" name="Rectangle 116">
            <a:extLst>
              <a:ext uri="{FF2B5EF4-FFF2-40B4-BE49-F238E27FC236}">
                <a16:creationId xmlns:a16="http://schemas.microsoft.com/office/drawing/2014/main" id="{5948E326-C9EF-4BC7-B1CD-EFAECFE3633A}"/>
              </a:ext>
            </a:extLst>
          </p:cNvPr>
          <p:cNvSpPr/>
          <p:nvPr/>
        </p:nvSpPr>
        <p:spPr>
          <a:xfrm>
            <a:off x="8402774" y="1003063"/>
            <a:ext cx="3710744" cy="880646"/>
          </a:xfrm>
          <a:prstGeom prst="rect">
            <a:avLst/>
          </a:prstGeom>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my answer is 2 X 2 X 3 X 7 = 84</a:t>
            </a:r>
          </a:p>
        </p:txBody>
      </p:sp>
      <p:sp>
        <p:nvSpPr>
          <p:cNvPr id="82" name="TextBox 81">
            <a:extLst>
              <a:ext uri="{FF2B5EF4-FFF2-40B4-BE49-F238E27FC236}">
                <a16:creationId xmlns:a16="http://schemas.microsoft.com/office/drawing/2014/main" id="{00CB245D-1323-4431-807F-593DD40D2C9D}"/>
              </a:ext>
            </a:extLst>
          </p:cNvPr>
          <p:cNvSpPr txBox="1"/>
          <p:nvPr/>
        </p:nvSpPr>
        <p:spPr>
          <a:xfrm>
            <a:off x="7659872" y="4951175"/>
            <a:ext cx="345657" cy="523220"/>
          </a:xfrm>
          <a:prstGeom prst="rect">
            <a:avLst/>
          </a:prstGeom>
          <a:noFill/>
        </p:spPr>
        <p:txBody>
          <a:bodyPr wrap="square" rtlCol="0">
            <a:spAutoFit/>
          </a:bodyPr>
          <a:lstStyle/>
          <a:p>
            <a:r>
              <a:rPr lang="en-GB" sz="2800" dirty="0"/>
              <a:t>2</a:t>
            </a:r>
          </a:p>
        </p:txBody>
      </p:sp>
    </p:spTree>
    <p:extLst>
      <p:ext uri="{BB962C8B-B14F-4D97-AF65-F5344CB8AC3E}">
        <p14:creationId xmlns:p14="http://schemas.microsoft.com/office/powerpoint/2010/main" val="4633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500"/>
                                        <p:tgtEl>
                                          <p:spTgt spid="14"/>
                                        </p:tgtEl>
                                      </p:cBhvr>
                                    </p:animEffect>
                                  </p:childTnLst>
                                </p:cTn>
                              </p:par>
                              <p:par>
                                <p:cTn id="103" presetID="10" presetClass="entr" presetSubtype="0"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fade">
                                      <p:cBhvr>
                                        <p:cTn id="126" dur="500"/>
                                        <p:tgtEl>
                                          <p:spTgt spid="8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fade">
                                      <p:cBhvr>
                                        <p:cTn id="131" dur="500"/>
                                        <p:tgtEl>
                                          <p:spTgt spid="8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87"/>
                                        </p:tgtEl>
                                        <p:attrNameLst>
                                          <p:attrName>style.visibility</p:attrName>
                                        </p:attrNameLst>
                                      </p:cBhvr>
                                      <p:to>
                                        <p:strVal val="visible"/>
                                      </p:to>
                                    </p:set>
                                    <p:animEffect transition="in" filter="fade">
                                      <p:cBhvr>
                                        <p:cTn id="136" dur="500"/>
                                        <p:tgtEl>
                                          <p:spTgt spid="8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92"/>
                                        </p:tgtEl>
                                        <p:attrNameLst>
                                          <p:attrName>style.visibility</p:attrName>
                                        </p:attrNameLst>
                                      </p:cBhvr>
                                      <p:to>
                                        <p:strVal val="visible"/>
                                      </p:to>
                                    </p:set>
                                    <p:animEffect transition="in" filter="fade">
                                      <p:cBhvr>
                                        <p:cTn id="141" dur="500"/>
                                        <p:tgtEl>
                                          <p:spTgt spid="9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3"/>
                                        </p:tgtEl>
                                        <p:attrNameLst>
                                          <p:attrName>style.visibility</p:attrName>
                                        </p:attrNameLst>
                                      </p:cBhvr>
                                      <p:to>
                                        <p:strVal val="visible"/>
                                      </p:to>
                                    </p:set>
                                    <p:animEffect transition="in" filter="fade">
                                      <p:cBhvr>
                                        <p:cTn id="144" dur="500"/>
                                        <p:tgtEl>
                                          <p:spTgt spid="9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Effect transition="in" filter="fade">
                                      <p:cBhvr>
                                        <p:cTn id="150" dur="500"/>
                                        <p:tgtEl>
                                          <p:spTgt spid="90"/>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88"/>
                                        </p:tgtEl>
                                        <p:attrNameLst>
                                          <p:attrName>style.visibility</p:attrName>
                                        </p:attrNameLst>
                                      </p:cBhvr>
                                      <p:to>
                                        <p:strVal val="visible"/>
                                      </p:to>
                                    </p:set>
                                    <p:animEffect transition="in" filter="fade">
                                      <p:cBhvr>
                                        <p:cTn id="155" dur="500"/>
                                        <p:tgtEl>
                                          <p:spTgt spid="88"/>
                                        </p:tgtEl>
                                      </p:cBhvr>
                                    </p:animEffect>
                                  </p:childTnLst>
                                </p:cTn>
                              </p:par>
                            </p:childTnLst>
                          </p:cTn>
                        </p:par>
                      </p:childTnLst>
                    </p:cTn>
                  </p:par>
                  <p:par>
                    <p:cTn id="156" fill="hold">
                      <p:stCondLst>
                        <p:cond delay="indefinite"/>
                      </p:stCondLst>
                      <p:childTnLst>
                        <p:par>
                          <p:cTn id="157" fill="hold">
                            <p:stCondLst>
                              <p:cond delay="0"/>
                            </p:stCondLst>
                            <p:childTnLst>
                              <p:par>
                                <p:cTn id="158" presetID="6" presetClass="entr" presetSubtype="16" fill="hold" grpId="0" nodeType="clickEffect">
                                  <p:stCondLst>
                                    <p:cond delay="0"/>
                                  </p:stCondLst>
                                  <p:childTnLst>
                                    <p:set>
                                      <p:cBhvr>
                                        <p:cTn id="159" dur="1" fill="hold">
                                          <p:stCondLst>
                                            <p:cond delay="0"/>
                                          </p:stCondLst>
                                        </p:cTn>
                                        <p:tgtEl>
                                          <p:spTgt spid="101"/>
                                        </p:tgtEl>
                                        <p:attrNameLst>
                                          <p:attrName>style.visibility</p:attrName>
                                        </p:attrNameLst>
                                      </p:cBhvr>
                                      <p:to>
                                        <p:strVal val="visible"/>
                                      </p:to>
                                    </p:set>
                                    <p:animEffect transition="in" filter="circle(in)">
                                      <p:cBhvr>
                                        <p:cTn id="160" dur="2000"/>
                                        <p:tgtEl>
                                          <p:spTgt spid="101"/>
                                        </p:tgtEl>
                                      </p:cBhvr>
                                    </p:animEffec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98"/>
                                        </p:tgtEl>
                                        <p:attrNameLst>
                                          <p:attrName>style.visibility</p:attrName>
                                        </p:attrNameLst>
                                      </p:cBhvr>
                                      <p:to>
                                        <p:strVal val="visible"/>
                                      </p:to>
                                    </p:set>
                                    <p:animEffect transition="in" filter="circle(in)">
                                      <p:cBhvr>
                                        <p:cTn id="165" dur="2000"/>
                                        <p:tgtEl>
                                          <p:spTgt spid="9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03"/>
                                        </p:tgtEl>
                                        <p:attrNameLst>
                                          <p:attrName>style.visibility</p:attrName>
                                        </p:attrNameLst>
                                      </p:cBhvr>
                                      <p:to>
                                        <p:strVal val="visible"/>
                                      </p:to>
                                    </p:set>
                                    <p:animEffect transition="in" filter="fade">
                                      <p:cBhvr>
                                        <p:cTn id="170" dur="500"/>
                                        <p:tgtEl>
                                          <p:spTgt spid="10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104"/>
                                        </p:tgtEl>
                                        <p:attrNameLst>
                                          <p:attrName>style.visibility</p:attrName>
                                        </p:attrNameLst>
                                      </p:cBhvr>
                                      <p:to>
                                        <p:strVal val="visible"/>
                                      </p:to>
                                    </p:set>
                                    <p:animEffect transition="in" filter="fade">
                                      <p:cBhvr>
                                        <p:cTn id="175" dur="500"/>
                                        <p:tgtEl>
                                          <p:spTgt spid="104"/>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100"/>
                                        </p:tgtEl>
                                        <p:attrNameLst>
                                          <p:attrName>style.visibility</p:attrName>
                                        </p:attrNameLst>
                                      </p:cBhvr>
                                      <p:to>
                                        <p:strVal val="visible"/>
                                      </p:to>
                                    </p:set>
                                    <p:animEffect transition="in" filter="fade">
                                      <p:cBhvr>
                                        <p:cTn id="180" dur="500"/>
                                        <p:tgtEl>
                                          <p:spTgt spid="100"/>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06"/>
                                        </p:tgtEl>
                                        <p:attrNameLst>
                                          <p:attrName>style.visibility</p:attrName>
                                        </p:attrNameLst>
                                      </p:cBhvr>
                                      <p:to>
                                        <p:strVal val="visible"/>
                                      </p:to>
                                    </p:set>
                                    <p:animEffect transition="in" filter="fade">
                                      <p:cBhvr>
                                        <p:cTn id="185" dur="500"/>
                                        <p:tgtEl>
                                          <p:spTgt spid="10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14"/>
                                        </p:tgtEl>
                                        <p:attrNameLst>
                                          <p:attrName>style.visibility</p:attrName>
                                        </p:attrNameLst>
                                      </p:cBhvr>
                                      <p:to>
                                        <p:strVal val="visible"/>
                                      </p:to>
                                    </p:set>
                                    <p:animEffect transition="in" filter="fade">
                                      <p:cBhvr>
                                        <p:cTn id="190" dur="500"/>
                                        <p:tgtEl>
                                          <p:spTgt spid="11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82"/>
                                        </p:tgtEl>
                                        <p:attrNameLst>
                                          <p:attrName>style.visibility</p:attrName>
                                        </p:attrNameLst>
                                      </p:cBhvr>
                                      <p:to>
                                        <p:strVal val="visible"/>
                                      </p:to>
                                    </p:set>
                                    <p:animEffect transition="in" filter="fade">
                                      <p:cBhvr>
                                        <p:cTn id="195" dur="500"/>
                                        <p:tgtEl>
                                          <p:spTgt spid="82"/>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15"/>
                                        </p:tgtEl>
                                        <p:attrNameLst>
                                          <p:attrName>style.visibility</p:attrName>
                                        </p:attrNameLst>
                                      </p:cBhvr>
                                      <p:to>
                                        <p:strVal val="visible"/>
                                      </p:to>
                                    </p:set>
                                    <p:animEffect transition="in" filter="fade">
                                      <p:cBhvr>
                                        <p:cTn id="200" dur="500"/>
                                        <p:tgtEl>
                                          <p:spTgt spid="115"/>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89"/>
                                        </p:tgtEl>
                                        <p:attrNameLst>
                                          <p:attrName>style.visibility</p:attrName>
                                        </p:attrNameLst>
                                      </p:cBhvr>
                                      <p:to>
                                        <p:strVal val="visible"/>
                                      </p:to>
                                    </p:set>
                                    <p:animEffect transition="in" filter="fade">
                                      <p:cBhvr>
                                        <p:cTn id="205" dur="500"/>
                                        <p:tgtEl>
                                          <p:spTgt spid="89"/>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5"/>
                                        </p:tgtEl>
                                        <p:attrNameLst>
                                          <p:attrName>style.visibility</p:attrName>
                                        </p:attrNameLst>
                                      </p:cBhvr>
                                      <p:to>
                                        <p:strVal val="visible"/>
                                      </p:to>
                                    </p:set>
                                    <p:animEffect transition="in" filter="fade">
                                      <p:cBhvr>
                                        <p:cTn id="210" dur="500"/>
                                        <p:tgtEl>
                                          <p:spTgt spid="85"/>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117"/>
                                        </p:tgtEl>
                                        <p:attrNameLst>
                                          <p:attrName>style.visibility</p:attrName>
                                        </p:attrNameLst>
                                      </p:cBhvr>
                                      <p:to>
                                        <p:strVal val="visible"/>
                                      </p:to>
                                    </p:set>
                                    <p:animEffect transition="in" filter="fade">
                                      <p:cBhvr>
                                        <p:cTn id="2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p:bldP spid="12" grpId="0" animBg="1"/>
      <p:bldP spid="13" grpId="0"/>
      <p:bldP spid="20" grpId="0" animBg="1"/>
      <p:bldP spid="21" grpId="0"/>
      <p:bldP spid="81" grpId="0" animBg="1"/>
      <p:bldP spid="22" grpId="0"/>
      <p:bldP spid="41" grpId="0" animBg="1"/>
      <p:bldP spid="23" grpId="0" animBg="1"/>
      <p:bldP spid="24" grpId="0" animBg="1"/>
      <p:bldP spid="25" grpId="0" animBg="1"/>
      <p:bldP spid="26" grpId="0"/>
      <p:bldP spid="30" grpId="0" animBg="1"/>
      <p:bldP spid="31" grpId="0"/>
      <p:bldP spid="38" grpId="0" animBg="1"/>
      <p:bldP spid="86" grpId="0" animBg="1"/>
      <p:bldP spid="39" grpId="0"/>
      <p:bldP spid="40" grpId="0" animBg="1"/>
      <p:bldP spid="56" grpId="0"/>
      <p:bldP spid="57" grpId="0" animBg="1"/>
      <p:bldP spid="87" grpId="0" animBg="1"/>
      <p:bldP spid="88" grpId="0" animBg="1"/>
      <p:bldP spid="89" grpId="0" animBg="1"/>
      <p:bldP spid="85" grpId="0" animBg="1"/>
      <p:bldP spid="90" grpId="0" animBg="1"/>
      <p:bldP spid="91" grpId="0" animBg="1"/>
      <p:bldP spid="92" grpId="0"/>
      <p:bldP spid="93" grpId="0"/>
      <p:bldP spid="98" grpId="0" animBg="1"/>
      <p:bldP spid="101" grpId="0" animBg="1"/>
      <p:bldP spid="103" grpId="0"/>
      <p:bldP spid="106" grpId="0"/>
      <p:bldP spid="114" grpId="0"/>
      <p:bldP spid="115" grpId="0"/>
      <p:bldP spid="117" grpId="0" animBg="1"/>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3115-5DF6-4BC0-8515-FF522E528C51}"/>
              </a:ext>
            </a:extLst>
          </p:cNvPr>
          <p:cNvSpPr>
            <a:spLocks noGrp="1"/>
          </p:cNvSpPr>
          <p:nvPr>
            <p:ph type="title"/>
          </p:nvPr>
        </p:nvSpPr>
        <p:spPr/>
        <p:txBody>
          <a:bodyPr/>
          <a:lstStyle/>
          <a:p>
            <a:r>
              <a:rPr lang="en-GB" dirty="0"/>
              <a:t>Methods</a:t>
            </a:r>
          </a:p>
        </p:txBody>
      </p:sp>
      <p:sp>
        <p:nvSpPr>
          <p:cNvPr id="3" name="Content Placeholder 2">
            <a:extLst>
              <a:ext uri="{FF2B5EF4-FFF2-40B4-BE49-F238E27FC236}">
                <a16:creationId xmlns:a16="http://schemas.microsoft.com/office/drawing/2014/main" id="{A9941CB0-18B6-4920-B094-E99A01026704}"/>
              </a:ext>
            </a:extLst>
          </p:cNvPr>
          <p:cNvSpPr>
            <a:spLocks noGrp="1"/>
          </p:cNvSpPr>
          <p:nvPr>
            <p:ph idx="1"/>
          </p:nvPr>
        </p:nvSpPr>
        <p:spPr>
          <a:xfrm>
            <a:off x="677334" y="1413968"/>
            <a:ext cx="8596668" cy="3880773"/>
          </a:xfrm>
        </p:spPr>
        <p:txBody>
          <a:bodyPr/>
          <a:lstStyle/>
          <a:p>
            <a:r>
              <a:rPr lang="en-GB" dirty="0"/>
              <a:t>I know there is more than 1 way to do these HCF and LCM questions</a:t>
            </a:r>
          </a:p>
          <a:p>
            <a:r>
              <a:rPr lang="en-GB" dirty="0"/>
              <a:t>In fact I do it a different way with listing all the multiples … but </a:t>
            </a:r>
          </a:p>
          <a:p>
            <a:r>
              <a:rPr lang="en-GB" dirty="0"/>
              <a:t>This is getting you to practice – prime factors, Venn diagrams, and HCF and LCM all in one go… and in exams they have been giving the HCF and LCM questions in this way … </a:t>
            </a:r>
          </a:p>
          <a:p>
            <a:endParaRPr lang="en-GB" dirty="0"/>
          </a:p>
          <a:p>
            <a:r>
              <a:rPr lang="en-GB" dirty="0"/>
              <a:t>So for today could you please answer the following questions using the prime factors and Venn diagrams. (as we may not really cover them again) </a:t>
            </a:r>
          </a:p>
        </p:txBody>
      </p:sp>
    </p:spTree>
    <p:extLst>
      <p:ext uri="{BB962C8B-B14F-4D97-AF65-F5344CB8AC3E}">
        <p14:creationId xmlns:p14="http://schemas.microsoft.com/office/powerpoint/2010/main" val="28927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207550" y="160628"/>
            <a:ext cx="8596668" cy="1320800"/>
          </a:xfrm>
        </p:spPr>
        <p:txBody>
          <a:bodyPr/>
          <a:lstStyle/>
          <a:p>
            <a:r>
              <a:rPr lang="en-GB" dirty="0"/>
              <a:t>Lets do one more together … </a:t>
            </a:r>
          </a:p>
        </p:txBody>
      </p:sp>
      <p:pic>
        <p:nvPicPr>
          <p:cNvPr id="4" name="Picture 3">
            <a:extLst>
              <a:ext uri="{FF2B5EF4-FFF2-40B4-BE49-F238E27FC236}">
                <a16:creationId xmlns:a16="http://schemas.microsoft.com/office/drawing/2014/main" id="{E8A60891-8CC7-47B4-9C10-539654792DDA}"/>
              </a:ext>
            </a:extLst>
          </p:cNvPr>
          <p:cNvPicPr>
            <a:picLocks noChangeAspect="1"/>
          </p:cNvPicPr>
          <p:nvPr/>
        </p:nvPicPr>
        <p:blipFill rotWithShape="1">
          <a:blip r:embed="rId2"/>
          <a:srcRect l="6670" t="-15506" r="9521" b="15506"/>
          <a:stretch/>
        </p:blipFill>
        <p:spPr>
          <a:xfrm>
            <a:off x="1963024" y="0"/>
            <a:ext cx="7457814" cy="6113399"/>
          </a:xfrm>
          <a:prstGeom prst="flowChartOffpageConnector">
            <a:avLst/>
          </a:prstGeom>
        </p:spPr>
      </p:pic>
    </p:spTree>
    <p:extLst>
      <p:ext uri="{BB962C8B-B14F-4D97-AF65-F5344CB8AC3E}">
        <p14:creationId xmlns:p14="http://schemas.microsoft.com/office/powerpoint/2010/main" val="218527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4448-4315-423A-B0A4-4477F2EBD353}"/>
              </a:ext>
            </a:extLst>
          </p:cNvPr>
          <p:cNvSpPr>
            <a:spLocks noGrp="1"/>
          </p:cNvSpPr>
          <p:nvPr>
            <p:ph type="title"/>
          </p:nvPr>
        </p:nvSpPr>
        <p:spPr>
          <a:xfrm>
            <a:off x="0" y="17658"/>
            <a:ext cx="8596668" cy="1320800"/>
          </a:xfrm>
        </p:spPr>
        <p:txBody>
          <a:bodyPr/>
          <a:lstStyle/>
          <a:p>
            <a:r>
              <a:rPr lang="en-GB" dirty="0"/>
              <a:t>Starter </a:t>
            </a:r>
          </a:p>
        </p:txBody>
      </p:sp>
      <p:pic>
        <p:nvPicPr>
          <p:cNvPr id="7" name="Countdown - Clock Only">
            <a:hlinkClick r:id="" action="ppaction://media"/>
            <a:extLst>
              <a:ext uri="{FF2B5EF4-FFF2-40B4-BE49-F238E27FC236}">
                <a16:creationId xmlns:a16="http://schemas.microsoft.com/office/drawing/2014/main" id="{0A48F106-D915-43DE-A41F-2EA4708F6E7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71438" y="6370638"/>
            <a:ext cx="609601" cy="609600"/>
          </a:xfrm>
        </p:spPr>
      </p:pic>
      <p:pic>
        <p:nvPicPr>
          <p:cNvPr id="4" name="Picture 3">
            <a:extLst>
              <a:ext uri="{FF2B5EF4-FFF2-40B4-BE49-F238E27FC236}">
                <a16:creationId xmlns:a16="http://schemas.microsoft.com/office/drawing/2014/main" id="{04E49EA7-BB8F-4E2D-AB3D-63940E1A8728}"/>
              </a:ext>
            </a:extLst>
          </p:cNvPr>
          <p:cNvPicPr>
            <a:picLocks noChangeAspect="1"/>
          </p:cNvPicPr>
          <p:nvPr/>
        </p:nvPicPr>
        <p:blipFill>
          <a:blip r:embed="rId5"/>
          <a:stretch>
            <a:fillRect/>
          </a:stretch>
        </p:blipFill>
        <p:spPr>
          <a:xfrm>
            <a:off x="95273" y="1653009"/>
            <a:ext cx="6038368" cy="3551981"/>
          </a:xfrm>
          <a:prstGeom prst="rect">
            <a:avLst/>
          </a:prstGeom>
        </p:spPr>
      </p:pic>
      <p:pic>
        <p:nvPicPr>
          <p:cNvPr id="3" name="Picture 2">
            <a:extLst>
              <a:ext uri="{FF2B5EF4-FFF2-40B4-BE49-F238E27FC236}">
                <a16:creationId xmlns:a16="http://schemas.microsoft.com/office/drawing/2014/main" id="{EBDD69F6-17C0-4209-A07A-FB28B912ED4D}"/>
              </a:ext>
            </a:extLst>
          </p:cNvPr>
          <p:cNvPicPr>
            <a:picLocks noChangeAspect="1"/>
          </p:cNvPicPr>
          <p:nvPr/>
        </p:nvPicPr>
        <p:blipFill>
          <a:blip r:embed="rId6"/>
          <a:stretch>
            <a:fillRect/>
          </a:stretch>
        </p:blipFill>
        <p:spPr>
          <a:xfrm>
            <a:off x="5496078" y="245707"/>
            <a:ext cx="6783918" cy="4070351"/>
          </a:xfrm>
          <a:prstGeom prst="rect">
            <a:avLst/>
          </a:prstGeom>
        </p:spPr>
      </p:pic>
      <p:pic>
        <p:nvPicPr>
          <p:cNvPr id="6" name="Picture 5">
            <a:extLst>
              <a:ext uri="{FF2B5EF4-FFF2-40B4-BE49-F238E27FC236}">
                <a16:creationId xmlns:a16="http://schemas.microsoft.com/office/drawing/2014/main" id="{4A6861AA-DD05-4236-8A95-DBE76D7CB52F}"/>
              </a:ext>
            </a:extLst>
          </p:cNvPr>
          <p:cNvPicPr>
            <a:picLocks noChangeAspect="1"/>
          </p:cNvPicPr>
          <p:nvPr/>
        </p:nvPicPr>
        <p:blipFill rotWithShape="1">
          <a:blip r:embed="rId7"/>
          <a:srcRect t="5089"/>
          <a:stretch/>
        </p:blipFill>
        <p:spPr>
          <a:xfrm>
            <a:off x="5517858" y="4269994"/>
            <a:ext cx="6805455" cy="2013359"/>
          </a:xfrm>
          <a:prstGeom prst="rect">
            <a:avLst/>
          </a:prstGeom>
        </p:spPr>
      </p:pic>
    </p:spTree>
    <p:extLst>
      <p:ext uri="{BB962C8B-B14F-4D97-AF65-F5344CB8AC3E}">
        <p14:creationId xmlns:p14="http://schemas.microsoft.com/office/powerpoint/2010/main" val="17404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D042-566F-4BA4-89E8-BD3B1960AAF9}"/>
              </a:ext>
            </a:extLst>
          </p:cNvPr>
          <p:cNvSpPr>
            <a:spLocks noGrp="1"/>
          </p:cNvSpPr>
          <p:nvPr>
            <p:ph type="title"/>
          </p:nvPr>
        </p:nvSpPr>
        <p:spPr/>
        <p:txBody>
          <a:bodyPr/>
          <a:lstStyle/>
          <a:p>
            <a:r>
              <a:rPr lang="en-GB" dirty="0"/>
              <a:t>Thumbs up or Thumbs Down </a:t>
            </a:r>
          </a:p>
        </p:txBody>
      </p:sp>
      <p:sp>
        <p:nvSpPr>
          <p:cNvPr id="3" name="Content Placeholder 2">
            <a:extLst>
              <a:ext uri="{FF2B5EF4-FFF2-40B4-BE49-F238E27FC236}">
                <a16:creationId xmlns:a16="http://schemas.microsoft.com/office/drawing/2014/main" id="{C54CFCE4-E296-4D8D-98FB-2585A49AB64F}"/>
              </a:ext>
            </a:extLst>
          </p:cNvPr>
          <p:cNvSpPr>
            <a:spLocks noGrp="1"/>
          </p:cNvSpPr>
          <p:nvPr>
            <p:ph idx="1"/>
          </p:nvPr>
        </p:nvSpPr>
        <p:spPr>
          <a:xfrm>
            <a:off x="677334" y="1632082"/>
            <a:ext cx="8596668" cy="3880773"/>
          </a:xfrm>
        </p:spPr>
        <p:txBody>
          <a:bodyPr/>
          <a:lstStyle/>
          <a:p>
            <a:pPr marL="0" indent="0">
              <a:buNone/>
            </a:pPr>
            <a:r>
              <a:rPr lang="en-GB" sz="2800" dirty="0"/>
              <a:t>Could you please now show me </a:t>
            </a:r>
          </a:p>
          <a:p>
            <a:pPr marL="0" indent="0">
              <a:buNone/>
            </a:pPr>
            <a:endParaRPr lang="en-GB" sz="2800" dirty="0"/>
          </a:p>
          <a:p>
            <a:r>
              <a:rPr lang="en-GB" dirty="0"/>
              <a:t>A </a:t>
            </a:r>
            <a:r>
              <a:rPr lang="en-GB" b="1" u="sng" dirty="0">
                <a:solidFill>
                  <a:schemeClr val="accent2"/>
                </a:solidFill>
              </a:rPr>
              <a:t>thumbs up</a:t>
            </a:r>
            <a:r>
              <a:rPr lang="en-GB" dirty="0">
                <a:solidFill>
                  <a:schemeClr val="accent2"/>
                </a:solidFill>
              </a:rPr>
              <a:t> </a:t>
            </a:r>
            <a:r>
              <a:rPr lang="en-GB" dirty="0"/>
              <a:t>if this makes sense and you remember it.</a:t>
            </a:r>
          </a:p>
          <a:p>
            <a:pPr marL="0" indent="0">
              <a:buNone/>
            </a:pPr>
            <a:endParaRPr lang="en-GB" dirty="0"/>
          </a:p>
          <a:p>
            <a:r>
              <a:rPr lang="en-GB" dirty="0"/>
              <a:t>Or a </a:t>
            </a:r>
            <a:r>
              <a:rPr lang="en-GB" b="1" u="sng" dirty="0">
                <a:solidFill>
                  <a:srgbClr val="FF0000"/>
                </a:solidFill>
              </a:rPr>
              <a:t>thumbs down</a:t>
            </a:r>
            <a:r>
              <a:rPr lang="en-GB" dirty="0">
                <a:solidFill>
                  <a:srgbClr val="FF0000"/>
                </a:solidFill>
              </a:rPr>
              <a:t> </a:t>
            </a:r>
            <a:r>
              <a:rPr lang="en-GB" dirty="0"/>
              <a:t>if this is still confusing.  </a:t>
            </a:r>
          </a:p>
        </p:txBody>
      </p:sp>
      <p:pic>
        <p:nvPicPr>
          <p:cNvPr id="4" name="Picture 3">
            <a:extLst>
              <a:ext uri="{FF2B5EF4-FFF2-40B4-BE49-F238E27FC236}">
                <a16:creationId xmlns:a16="http://schemas.microsoft.com/office/drawing/2014/main" id="{D4E704FB-DE82-40FA-9517-D084C227FDFF}"/>
              </a:ext>
            </a:extLst>
          </p:cNvPr>
          <p:cNvPicPr>
            <a:picLocks noChangeAspect="1"/>
          </p:cNvPicPr>
          <p:nvPr/>
        </p:nvPicPr>
        <p:blipFill>
          <a:blip r:embed="rId2"/>
          <a:stretch>
            <a:fillRect/>
          </a:stretch>
        </p:blipFill>
        <p:spPr>
          <a:xfrm>
            <a:off x="7668937" y="1345145"/>
            <a:ext cx="1953237" cy="2005093"/>
          </a:xfrm>
          <a:prstGeom prst="ellipse">
            <a:avLst/>
          </a:prstGeom>
        </p:spPr>
      </p:pic>
      <p:pic>
        <p:nvPicPr>
          <p:cNvPr id="5" name="Picture 4">
            <a:extLst>
              <a:ext uri="{FF2B5EF4-FFF2-40B4-BE49-F238E27FC236}">
                <a16:creationId xmlns:a16="http://schemas.microsoft.com/office/drawing/2014/main" id="{D3339312-4632-4337-9184-5501D0BD013B}"/>
              </a:ext>
            </a:extLst>
          </p:cNvPr>
          <p:cNvPicPr>
            <a:picLocks noChangeAspect="1"/>
          </p:cNvPicPr>
          <p:nvPr/>
        </p:nvPicPr>
        <p:blipFill>
          <a:blip r:embed="rId3"/>
          <a:stretch>
            <a:fillRect/>
          </a:stretch>
        </p:blipFill>
        <p:spPr>
          <a:xfrm>
            <a:off x="7580721" y="3429000"/>
            <a:ext cx="2041453" cy="2115019"/>
          </a:xfrm>
          <a:prstGeom prst="ellipse">
            <a:avLst/>
          </a:prstGeom>
        </p:spPr>
      </p:pic>
    </p:spTree>
    <p:extLst>
      <p:ext uri="{BB962C8B-B14F-4D97-AF65-F5344CB8AC3E}">
        <p14:creationId xmlns:p14="http://schemas.microsoft.com/office/powerpoint/2010/main" val="99487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4" y="1342450"/>
            <a:ext cx="9926351" cy="4173099"/>
          </a:xfrm>
        </p:spPr>
        <p:txBody>
          <a:bodyPr>
            <a:normAutofit/>
          </a:bodyPr>
          <a:lstStyle/>
          <a:p>
            <a:pPr marL="0" indent="0">
              <a:buNone/>
            </a:pPr>
            <a:endParaRPr lang="en-GB" sz="2000" b="1" dirty="0"/>
          </a:p>
          <a:p>
            <a:pPr marL="0" indent="0">
              <a:buNone/>
            </a:pPr>
            <a:r>
              <a:rPr lang="en-GB" sz="2400" b="1" dirty="0"/>
              <a:t>Grades 1-2 </a:t>
            </a:r>
          </a:p>
          <a:p>
            <a:pPr>
              <a:buSzPct val="100000"/>
              <a:buFont typeface="Wingdings" panose="05000000000000000000" pitchFamily="2" charset="2"/>
              <a:buChar char="q"/>
            </a:pPr>
            <a:r>
              <a:rPr lang="en-GB" sz="2400" b="1" dirty="0"/>
              <a:t>IDENTIFY common multiples or common factors of two or more integers </a:t>
            </a:r>
          </a:p>
          <a:p>
            <a:pPr>
              <a:buSzPct val="100000"/>
              <a:buFont typeface="Wingdings" panose="05000000000000000000" pitchFamily="2" charset="2"/>
              <a:buChar char="q"/>
            </a:pPr>
            <a:endParaRPr lang="en-GB" sz="2400" b="1" dirty="0"/>
          </a:p>
          <a:p>
            <a:pPr marL="0" indent="0">
              <a:buSzPct val="100000"/>
              <a:buNone/>
            </a:pPr>
            <a:r>
              <a:rPr lang="en-GB" sz="2400" b="1" dirty="0"/>
              <a:t>Grades 3-4 </a:t>
            </a:r>
          </a:p>
          <a:p>
            <a:pPr>
              <a:buSzPct val="100000"/>
              <a:buFont typeface="Wingdings" panose="05000000000000000000" pitchFamily="2" charset="2"/>
              <a:buChar char="q"/>
            </a:pPr>
            <a:r>
              <a:rPr lang="en-GB" sz="2400" b="1" dirty="0"/>
              <a:t>IDENTIFY the highest common factor and the lowest common multiple of two numbers </a:t>
            </a:r>
          </a:p>
        </p:txBody>
      </p:sp>
      <p:sp>
        <p:nvSpPr>
          <p:cNvPr id="4" name="TextBox 3">
            <a:extLst>
              <a:ext uri="{FF2B5EF4-FFF2-40B4-BE49-F238E27FC236}">
                <a16:creationId xmlns:a16="http://schemas.microsoft.com/office/drawing/2014/main" id="{EB913CC2-DF6F-4745-8331-1F8EEEAB82E3}"/>
              </a:ext>
            </a:extLst>
          </p:cNvPr>
          <p:cNvSpPr txBox="1"/>
          <p:nvPr/>
        </p:nvSpPr>
        <p:spPr>
          <a:xfrm>
            <a:off x="2172750" y="2413336"/>
            <a:ext cx="1501629" cy="1015663"/>
          </a:xfrm>
          <a:prstGeom prst="rect">
            <a:avLst/>
          </a:prstGeom>
          <a:noFill/>
        </p:spPr>
        <p:txBody>
          <a:bodyPr wrap="square" rtlCol="0">
            <a:spAutoFit/>
          </a:bodyPr>
          <a:lstStyle/>
          <a:p>
            <a:r>
              <a:rPr lang="en-GB" sz="6000" dirty="0">
                <a:solidFill>
                  <a:schemeClr val="accent2"/>
                </a:solidFill>
              </a:rPr>
              <a:t>✔</a:t>
            </a:r>
          </a:p>
        </p:txBody>
      </p:sp>
      <p:sp>
        <p:nvSpPr>
          <p:cNvPr id="5" name="TextBox 4">
            <a:extLst>
              <a:ext uri="{FF2B5EF4-FFF2-40B4-BE49-F238E27FC236}">
                <a16:creationId xmlns:a16="http://schemas.microsoft.com/office/drawing/2014/main" id="{96C62F9A-D440-407E-B077-E067D9E9F62D}"/>
              </a:ext>
            </a:extLst>
          </p:cNvPr>
          <p:cNvSpPr txBox="1"/>
          <p:nvPr/>
        </p:nvSpPr>
        <p:spPr>
          <a:xfrm>
            <a:off x="4224853" y="4499886"/>
            <a:ext cx="1501629" cy="1015663"/>
          </a:xfrm>
          <a:prstGeom prst="rect">
            <a:avLst/>
          </a:prstGeom>
          <a:noFill/>
        </p:spPr>
        <p:txBody>
          <a:bodyPr wrap="square" rtlCol="0">
            <a:spAutoFit/>
          </a:bodyPr>
          <a:lstStyle/>
          <a:p>
            <a:r>
              <a:rPr lang="en-GB" sz="6000" dirty="0">
                <a:solidFill>
                  <a:schemeClr val="accent2"/>
                </a:solidFill>
              </a:rPr>
              <a:t>✔</a:t>
            </a:r>
          </a:p>
        </p:txBody>
      </p:sp>
    </p:spTree>
    <p:extLst>
      <p:ext uri="{BB962C8B-B14F-4D97-AF65-F5344CB8AC3E}">
        <p14:creationId xmlns:p14="http://schemas.microsoft.com/office/powerpoint/2010/main" val="184118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207550" y="160628"/>
            <a:ext cx="8596668" cy="1320800"/>
          </a:xfrm>
        </p:spPr>
        <p:txBody>
          <a:bodyPr/>
          <a:lstStyle/>
          <a:p>
            <a:r>
              <a:rPr lang="en-GB" dirty="0"/>
              <a:t>Question in Context</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324994" y="821028"/>
            <a:ext cx="9565625" cy="5876344"/>
          </a:xfrm>
        </p:spPr>
        <p:txBody>
          <a:bodyPr>
            <a:normAutofit fontScale="92500" lnSpcReduction="20000"/>
          </a:bodyPr>
          <a:lstStyle/>
          <a:p>
            <a:r>
              <a:rPr lang="en-GB" sz="2400" b="1" dirty="0">
                <a:solidFill>
                  <a:srgbClr val="FF0000"/>
                </a:solidFill>
              </a:rPr>
              <a:t>Production Cycles</a:t>
            </a:r>
            <a:r>
              <a:rPr lang="en-GB" sz="2400" dirty="0">
                <a:solidFill>
                  <a:srgbClr val="FF0000"/>
                </a:solidFill>
              </a:rPr>
              <a:t>: In a manufacturing plant, one machine cycles every 50 seconds and another machine cycles every 75 seconds. The engineer needs to find the first time both machines will cycle together. </a:t>
            </a:r>
          </a:p>
          <a:p>
            <a:r>
              <a:rPr lang="en-GB" sz="2400" dirty="0">
                <a:solidFill>
                  <a:schemeClr val="accent5">
                    <a:lumMod val="75000"/>
                  </a:schemeClr>
                </a:solidFill>
              </a:rPr>
              <a:t>What is the LCM of 50 seconds and 75 seconds?</a:t>
            </a:r>
          </a:p>
          <a:p>
            <a:endParaRPr lang="en-GB" sz="2400" dirty="0"/>
          </a:p>
          <a:p>
            <a:r>
              <a:rPr lang="en-GB" sz="2400" b="1" dirty="0">
                <a:solidFill>
                  <a:srgbClr val="FF0000"/>
                </a:solidFill>
              </a:rPr>
              <a:t>Material Cutting</a:t>
            </a:r>
            <a:r>
              <a:rPr lang="en-GB" sz="2400" dirty="0">
                <a:solidFill>
                  <a:srgbClr val="FF0000"/>
                </a:solidFill>
              </a:rPr>
              <a:t>: An engineer needs to cut metal sheets into smaller pieces. One type of sheet is 120 cm long and another is 150 cm long. To minimize waste, the engineer needs to cut both sheets into pieces of equal length, finding the longest possible length. </a:t>
            </a:r>
          </a:p>
          <a:p>
            <a:r>
              <a:rPr lang="en-GB" sz="2400" dirty="0">
                <a:solidFill>
                  <a:schemeClr val="accent5">
                    <a:lumMod val="75000"/>
                  </a:schemeClr>
                </a:solidFill>
              </a:rPr>
              <a:t>What is the highest common factor (HCF) of 120 cm and 150 cm?</a:t>
            </a:r>
          </a:p>
          <a:p>
            <a:endParaRPr lang="en-GB" sz="2400" dirty="0"/>
          </a:p>
          <a:p>
            <a:r>
              <a:rPr lang="en-GB" sz="2400" b="1" dirty="0">
                <a:solidFill>
                  <a:srgbClr val="FF0000"/>
                </a:solidFill>
              </a:rPr>
              <a:t>Synchronization of Robots</a:t>
            </a:r>
            <a:r>
              <a:rPr lang="en-GB" sz="2400" dirty="0">
                <a:solidFill>
                  <a:srgbClr val="FF0000"/>
                </a:solidFill>
              </a:rPr>
              <a:t>: Two robots in an assembly line need to synchronize their movements. One robot completes its task in 25 minutes, and the other robot completes its task in 40 minutes. The engineer needs to find when both robots will complete their tasks together again. </a:t>
            </a:r>
          </a:p>
          <a:p>
            <a:r>
              <a:rPr lang="en-GB" sz="2400" dirty="0">
                <a:solidFill>
                  <a:schemeClr val="accent5">
                    <a:lumMod val="75000"/>
                  </a:schemeClr>
                </a:solidFill>
              </a:rPr>
              <a:t>What is the lowest common multiple (LCM) of 25 minutes and 40 minutes?</a:t>
            </a:r>
          </a:p>
          <a:p>
            <a:pPr marL="0" indent="0">
              <a:buNone/>
            </a:pPr>
            <a:endParaRPr lang="en-GB" sz="2800" dirty="0"/>
          </a:p>
        </p:txBody>
      </p:sp>
    </p:spTree>
    <p:extLst>
      <p:ext uri="{BB962C8B-B14F-4D97-AF65-F5344CB8AC3E}">
        <p14:creationId xmlns:p14="http://schemas.microsoft.com/office/powerpoint/2010/main" val="5635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a:xfrm>
            <a:off x="699705" y="1640471"/>
            <a:ext cx="8596668" cy="3880773"/>
          </a:xfrm>
        </p:spPr>
        <p:txBody>
          <a:bodyPr>
            <a:normAutofit/>
          </a:bodyPr>
          <a:lstStyle/>
          <a:p>
            <a:endParaRPr lang="en-GB" dirty="0"/>
          </a:p>
          <a:p>
            <a:r>
              <a:rPr lang="en-GB" b="1" dirty="0"/>
              <a:t>1 Answer</a:t>
            </a:r>
            <a:r>
              <a:rPr lang="en-GB" dirty="0"/>
              <a:t>: The LCM of 50 seconds and 75 seconds is </a:t>
            </a:r>
            <a:r>
              <a:rPr lang="en-GB" b="1" u="sng" dirty="0"/>
              <a:t>150 seconds</a:t>
            </a:r>
            <a:r>
              <a:rPr lang="en-GB" dirty="0"/>
              <a:t>.</a:t>
            </a:r>
          </a:p>
          <a:p>
            <a:endParaRPr lang="en-GB" dirty="0"/>
          </a:p>
          <a:p>
            <a:r>
              <a:rPr lang="en-GB" b="1" dirty="0"/>
              <a:t>2 Answer</a:t>
            </a:r>
            <a:r>
              <a:rPr lang="en-GB" dirty="0"/>
              <a:t>: The HCF of 120 cm and 150 cm is </a:t>
            </a:r>
            <a:r>
              <a:rPr lang="en-GB" b="1" u="sng" dirty="0"/>
              <a:t>30 cm</a:t>
            </a:r>
            <a:r>
              <a:rPr lang="en-GB" dirty="0"/>
              <a:t>.</a:t>
            </a:r>
          </a:p>
          <a:p>
            <a:endParaRPr lang="en-GB" dirty="0"/>
          </a:p>
          <a:p>
            <a:r>
              <a:rPr lang="en-GB" b="1" dirty="0"/>
              <a:t>3</a:t>
            </a:r>
            <a:r>
              <a:rPr lang="en-GB" dirty="0"/>
              <a:t> </a:t>
            </a:r>
            <a:r>
              <a:rPr lang="en-GB" b="1" dirty="0"/>
              <a:t>Answer</a:t>
            </a:r>
            <a:r>
              <a:rPr lang="en-GB" dirty="0"/>
              <a:t>: The LCM of 25 minutes and 40 minutes is </a:t>
            </a:r>
            <a:r>
              <a:rPr lang="en-GB" b="1" u="sng" dirty="0"/>
              <a:t>200 minutes</a:t>
            </a:r>
            <a:r>
              <a:rPr lang="en-GB" dirty="0"/>
              <a:t>.</a:t>
            </a:r>
          </a:p>
          <a:p>
            <a:pPr marL="0" indent="0">
              <a:buNone/>
            </a:pPr>
            <a:endParaRPr lang="en-GB" dirty="0"/>
          </a:p>
          <a:p>
            <a:endParaRPr lang="en-GB" dirty="0"/>
          </a:p>
        </p:txBody>
      </p:sp>
    </p:spTree>
    <p:extLst>
      <p:ext uri="{BB962C8B-B14F-4D97-AF65-F5344CB8AC3E}">
        <p14:creationId xmlns:p14="http://schemas.microsoft.com/office/powerpoint/2010/main" val="418471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D042-566F-4BA4-89E8-BD3B1960AAF9}"/>
              </a:ext>
            </a:extLst>
          </p:cNvPr>
          <p:cNvSpPr>
            <a:spLocks noGrp="1"/>
          </p:cNvSpPr>
          <p:nvPr>
            <p:ph type="title"/>
          </p:nvPr>
        </p:nvSpPr>
        <p:spPr/>
        <p:txBody>
          <a:bodyPr/>
          <a:lstStyle/>
          <a:p>
            <a:r>
              <a:rPr lang="en-GB" dirty="0"/>
              <a:t>Thumbs up or Thumbs Down </a:t>
            </a:r>
          </a:p>
        </p:txBody>
      </p:sp>
      <p:sp>
        <p:nvSpPr>
          <p:cNvPr id="3" name="Content Placeholder 2">
            <a:extLst>
              <a:ext uri="{FF2B5EF4-FFF2-40B4-BE49-F238E27FC236}">
                <a16:creationId xmlns:a16="http://schemas.microsoft.com/office/drawing/2014/main" id="{C54CFCE4-E296-4D8D-98FB-2585A49AB64F}"/>
              </a:ext>
            </a:extLst>
          </p:cNvPr>
          <p:cNvSpPr>
            <a:spLocks noGrp="1"/>
          </p:cNvSpPr>
          <p:nvPr>
            <p:ph idx="1"/>
          </p:nvPr>
        </p:nvSpPr>
        <p:spPr>
          <a:xfrm>
            <a:off x="677334" y="1632082"/>
            <a:ext cx="8596668" cy="3880773"/>
          </a:xfrm>
        </p:spPr>
        <p:txBody>
          <a:bodyPr/>
          <a:lstStyle/>
          <a:p>
            <a:pPr marL="0" indent="0">
              <a:buNone/>
            </a:pPr>
            <a:r>
              <a:rPr lang="en-GB" sz="2800" dirty="0"/>
              <a:t>How confident are you with these types of questions now ? </a:t>
            </a:r>
          </a:p>
          <a:p>
            <a:pPr marL="0" indent="0">
              <a:buNone/>
            </a:pPr>
            <a:endParaRPr lang="en-GB" sz="2800" dirty="0"/>
          </a:p>
          <a:p>
            <a:r>
              <a:rPr lang="en-GB" dirty="0"/>
              <a:t>A </a:t>
            </a:r>
            <a:r>
              <a:rPr lang="en-GB" b="1" u="sng" dirty="0">
                <a:solidFill>
                  <a:schemeClr val="accent5"/>
                </a:solidFill>
              </a:rPr>
              <a:t>thumbs up</a:t>
            </a:r>
            <a:r>
              <a:rPr lang="en-GB" dirty="0">
                <a:solidFill>
                  <a:schemeClr val="accent5"/>
                </a:solidFill>
              </a:rPr>
              <a:t> </a:t>
            </a:r>
            <a:r>
              <a:rPr lang="en-GB" dirty="0"/>
              <a:t>if this makes sense and you remember it.</a:t>
            </a:r>
          </a:p>
          <a:p>
            <a:pPr marL="0" indent="0">
              <a:buNone/>
            </a:pPr>
            <a:endParaRPr lang="en-GB" dirty="0"/>
          </a:p>
          <a:p>
            <a:r>
              <a:rPr lang="en-GB" dirty="0"/>
              <a:t>Or a </a:t>
            </a:r>
            <a:r>
              <a:rPr lang="en-GB" b="1" u="sng" dirty="0">
                <a:solidFill>
                  <a:srgbClr val="FF0000"/>
                </a:solidFill>
              </a:rPr>
              <a:t>thumbs down</a:t>
            </a:r>
            <a:r>
              <a:rPr lang="en-GB" dirty="0">
                <a:solidFill>
                  <a:srgbClr val="FF0000"/>
                </a:solidFill>
              </a:rPr>
              <a:t> </a:t>
            </a:r>
            <a:r>
              <a:rPr lang="en-GB" dirty="0"/>
              <a:t>if this is still confusing.  </a:t>
            </a:r>
          </a:p>
        </p:txBody>
      </p:sp>
      <p:pic>
        <p:nvPicPr>
          <p:cNvPr id="4" name="Picture 3">
            <a:extLst>
              <a:ext uri="{FF2B5EF4-FFF2-40B4-BE49-F238E27FC236}">
                <a16:creationId xmlns:a16="http://schemas.microsoft.com/office/drawing/2014/main" id="{D4E704FB-DE82-40FA-9517-D084C227FDFF}"/>
              </a:ext>
            </a:extLst>
          </p:cNvPr>
          <p:cNvPicPr>
            <a:picLocks noChangeAspect="1"/>
          </p:cNvPicPr>
          <p:nvPr/>
        </p:nvPicPr>
        <p:blipFill>
          <a:blip r:embed="rId2"/>
          <a:stretch>
            <a:fillRect/>
          </a:stretch>
        </p:blipFill>
        <p:spPr>
          <a:xfrm>
            <a:off x="7022984" y="2049526"/>
            <a:ext cx="1953237" cy="2005093"/>
          </a:xfrm>
          <a:prstGeom prst="ellipse">
            <a:avLst/>
          </a:prstGeom>
        </p:spPr>
      </p:pic>
      <p:pic>
        <p:nvPicPr>
          <p:cNvPr id="5" name="Picture 4">
            <a:extLst>
              <a:ext uri="{FF2B5EF4-FFF2-40B4-BE49-F238E27FC236}">
                <a16:creationId xmlns:a16="http://schemas.microsoft.com/office/drawing/2014/main" id="{D3339312-4632-4337-9184-5501D0BD013B}"/>
              </a:ext>
            </a:extLst>
          </p:cNvPr>
          <p:cNvPicPr>
            <a:picLocks noChangeAspect="1"/>
          </p:cNvPicPr>
          <p:nvPr/>
        </p:nvPicPr>
        <p:blipFill>
          <a:blip r:embed="rId3"/>
          <a:stretch>
            <a:fillRect/>
          </a:stretch>
        </p:blipFill>
        <p:spPr>
          <a:xfrm>
            <a:off x="6934768" y="4133381"/>
            <a:ext cx="2041453" cy="2115019"/>
          </a:xfrm>
          <a:prstGeom prst="ellipse">
            <a:avLst/>
          </a:prstGeom>
        </p:spPr>
      </p:pic>
    </p:spTree>
    <p:extLst>
      <p:ext uri="{BB962C8B-B14F-4D97-AF65-F5344CB8AC3E}">
        <p14:creationId xmlns:p14="http://schemas.microsoft.com/office/powerpoint/2010/main" val="305537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207550" y="160628"/>
            <a:ext cx="8596668" cy="1320800"/>
          </a:xfrm>
        </p:spPr>
        <p:txBody>
          <a:bodyPr/>
          <a:lstStyle/>
          <a:p>
            <a:r>
              <a:rPr lang="en-GB" dirty="0"/>
              <a:t>Exam style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794779" y="1111965"/>
                <a:ext cx="8596668" cy="3880773"/>
              </a:xfrm>
            </p:spPr>
            <p:txBody>
              <a:bodyPr>
                <a:normAutofit/>
              </a:bodyPr>
              <a:lstStyle/>
              <a:p>
                <a:pPr marL="0" indent="0">
                  <a:buNone/>
                </a:pPr>
                <a:r>
                  <a:rPr lang="en-GB" sz="2800" dirty="0"/>
                  <a:t>Given that 60 = </a:t>
                </a:r>
                <a14:m>
                  <m:oMath xmlns:m="http://schemas.openxmlformats.org/officeDocument/2006/math">
                    <m:sSup>
                      <m:sSupPr>
                        <m:ctrlPr>
                          <a:rPr lang="en-GB" sz="2800" i="1" smtClean="0">
                            <a:latin typeface="Cambria Math" panose="02040503050406030204" pitchFamily="18" charset="0"/>
                          </a:rPr>
                        </m:ctrlPr>
                      </m:sSupPr>
                      <m:e>
                        <m:r>
                          <a:rPr lang="en-GB" sz="2800" b="0" i="1" smtClean="0">
                            <a:latin typeface="Cambria Math" panose="02040503050406030204" pitchFamily="18" charset="0"/>
                          </a:rPr>
                          <m:t>2</m:t>
                        </m:r>
                      </m:e>
                      <m:sup>
                        <m:r>
                          <a:rPr lang="en-GB" sz="2800" i="1" smtClean="0">
                            <a:latin typeface="Cambria Math" panose="02040503050406030204" pitchFamily="18" charset="0"/>
                          </a:rPr>
                          <m:t>2</m:t>
                        </m:r>
                      </m:sup>
                    </m:sSup>
                    <m:r>
                      <a:rPr lang="en-GB" sz="280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3×5</m:t>
                    </m:r>
                  </m:oMath>
                </a14:m>
                <a:endParaRPr lang="en-GB" sz="2800" dirty="0"/>
              </a:p>
              <a:p>
                <a:pPr marL="0" indent="0">
                  <a:buNone/>
                </a:pPr>
                <a:r>
                  <a:rPr lang="en-GB" sz="2800" dirty="0"/>
                  <a:t>Find the Lowest common multiple of 60 and 84.  </a:t>
                </a:r>
              </a:p>
            </p:txBody>
          </p:sp>
        </mc:Choice>
        <mc:Fallback xmlns="">
          <p:sp>
            <p:nvSpPr>
              <p:cNvPr id="3" name="Content Placeholder 2">
                <a:extLst>
                  <a:ext uri="{FF2B5EF4-FFF2-40B4-BE49-F238E27FC236}">
                    <a16:creationId xmlns:a16="http://schemas.microsoft.com/office/drawing/2014/main" id="{557698FD-1081-4C4E-9610-FB55D2C92EF9}"/>
                  </a:ext>
                </a:extLst>
              </p:cNvPr>
              <p:cNvSpPr>
                <a:spLocks noGrp="1" noRot="1" noChangeAspect="1" noMove="1" noResize="1" noEditPoints="1" noAdjustHandles="1" noChangeArrowheads="1" noChangeShapeType="1" noTextEdit="1"/>
              </p:cNvSpPr>
              <p:nvPr>
                <p:ph idx="1"/>
              </p:nvPr>
            </p:nvSpPr>
            <p:spPr>
              <a:xfrm>
                <a:off x="794779" y="1111965"/>
                <a:ext cx="8596668" cy="3880773"/>
              </a:xfrm>
              <a:blipFill>
                <a:blip r:embed="rId2"/>
                <a:stretch>
                  <a:fillRect l="-1417" t="-1413"/>
                </a:stretch>
              </a:blipFill>
            </p:spPr>
            <p:txBody>
              <a:bodyPr/>
              <a:lstStyle/>
              <a:p>
                <a:r>
                  <a:rPr lang="en-GB">
                    <a:noFill/>
                  </a:rPr>
                  <a:t> </a:t>
                </a:r>
              </a:p>
            </p:txBody>
          </p:sp>
        </mc:Fallback>
      </mc:AlternateContent>
    </p:spTree>
    <p:extLst>
      <p:ext uri="{BB962C8B-B14F-4D97-AF65-F5344CB8AC3E}">
        <p14:creationId xmlns:p14="http://schemas.microsoft.com/office/powerpoint/2010/main" val="1479833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C36043D-563C-4179-8398-5B1C40FBE360}"/>
              </a:ext>
            </a:extLst>
          </p:cNvPr>
          <p:cNvSpPr/>
          <p:nvPr/>
        </p:nvSpPr>
        <p:spPr>
          <a:xfrm>
            <a:off x="4857035" y="1886693"/>
            <a:ext cx="4808337" cy="4354779"/>
          </a:xfrm>
          <a:custGeom>
            <a:avLst/>
            <a:gdLst>
              <a:gd name="connsiteX0" fmla="*/ 1488432 w 4808337"/>
              <a:gd name="connsiteY0" fmla="*/ 0 h 4354779"/>
              <a:gd name="connsiteX1" fmla="*/ 2320629 w 4808337"/>
              <a:gd name="connsiteY1" fmla="*/ 247909 h 4354779"/>
              <a:gd name="connsiteX2" fmla="*/ 2410457 w 4808337"/>
              <a:gd name="connsiteY2" fmla="*/ 313419 h 4354779"/>
              <a:gd name="connsiteX3" fmla="*/ 2487709 w 4808337"/>
              <a:gd name="connsiteY3" fmla="*/ 257080 h 4354779"/>
              <a:gd name="connsiteX4" fmla="*/ 3319905 w 4808337"/>
              <a:gd name="connsiteY4" fmla="*/ 9171 h 4354779"/>
              <a:gd name="connsiteX5" fmla="*/ 4808337 w 4808337"/>
              <a:gd name="connsiteY5" fmla="*/ 1460764 h 4354779"/>
              <a:gd name="connsiteX6" fmla="*/ 3899270 w 4808337"/>
              <a:gd name="connsiteY6" fmla="*/ 2798284 h 4354779"/>
              <a:gd name="connsiteX7" fmla="*/ 3887389 w 4808337"/>
              <a:gd name="connsiteY7" fmla="*/ 2802525 h 4354779"/>
              <a:gd name="connsiteX8" fmla="*/ 3892601 w 4808337"/>
              <a:gd name="connsiteY8" fmla="*/ 2903186 h 4354779"/>
              <a:gd name="connsiteX9" fmla="*/ 2404169 w 4808337"/>
              <a:gd name="connsiteY9" fmla="*/ 4354779 h 4354779"/>
              <a:gd name="connsiteX10" fmla="*/ 915737 w 4808337"/>
              <a:gd name="connsiteY10" fmla="*/ 2903186 h 4354779"/>
              <a:gd name="connsiteX11" fmla="*/ 921415 w 4808337"/>
              <a:gd name="connsiteY11" fmla="*/ 2793520 h 4354779"/>
              <a:gd name="connsiteX12" fmla="*/ 909068 w 4808337"/>
              <a:gd name="connsiteY12" fmla="*/ 2789113 h 4354779"/>
              <a:gd name="connsiteX13" fmla="*/ 0 w 4808337"/>
              <a:gd name="connsiteY13" fmla="*/ 1451593 h 4354779"/>
              <a:gd name="connsiteX14" fmla="*/ 1488432 w 4808337"/>
              <a:gd name="connsiteY14" fmla="*/ 0 h 435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08337" h="4354779">
                <a:moveTo>
                  <a:pt x="1488432" y="0"/>
                </a:moveTo>
                <a:cubicBezTo>
                  <a:pt x="1796697" y="0"/>
                  <a:pt x="2083073" y="91392"/>
                  <a:pt x="2320629" y="247909"/>
                </a:cubicBezTo>
                <a:lnTo>
                  <a:pt x="2410457" y="313419"/>
                </a:lnTo>
                <a:lnTo>
                  <a:pt x="2487709" y="257080"/>
                </a:lnTo>
                <a:cubicBezTo>
                  <a:pt x="2725264" y="100563"/>
                  <a:pt x="3011641" y="9171"/>
                  <a:pt x="3319905" y="9171"/>
                </a:cubicBezTo>
                <a:cubicBezTo>
                  <a:pt x="4141943" y="9171"/>
                  <a:pt x="4808337" y="659071"/>
                  <a:pt x="4808337" y="1460764"/>
                </a:cubicBezTo>
                <a:cubicBezTo>
                  <a:pt x="4808337" y="2062034"/>
                  <a:pt x="4433490" y="2577920"/>
                  <a:pt x="3899270" y="2798284"/>
                </a:cubicBezTo>
                <a:lnTo>
                  <a:pt x="3887389" y="2802525"/>
                </a:lnTo>
                <a:lnTo>
                  <a:pt x="3892601" y="2903186"/>
                </a:lnTo>
                <a:cubicBezTo>
                  <a:pt x="3892601" y="3704879"/>
                  <a:pt x="3226207" y="4354779"/>
                  <a:pt x="2404169" y="4354779"/>
                </a:cubicBezTo>
                <a:cubicBezTo>
                  <a:pt x="1582131" y="4354779"/>
                  <a:pt x="915737" y="3704879"/>
                  <a:pt x="915737" y="2903186"/>
                </a:cubicBezTo>
                <a:lnTo>
                  <a:pt x="921415" y="2793520"/>
                </a:lnTo>
                <a:lnTo>
                  <a:pt x="909068" y="2789113"/>
                </a:lnTo>
                <a:cubicBezTo>
                  <a:pt x="374847" y="2568749"/>
                  <a:pt x="0" y="2052863"/>
                  <a:pt x="0" y="1451593"/>
                </a:cubicBezTo>
                <a:cubicBezTo>
                  <a:pt x="0" y="649900"/>
                  <a:pt x="666394" y="0"/>
                  <a:pt x="1488432" y="0"/>
                </a:cubicBezTo>
                <a:close/>
              </a:path>
            </a:pathLst>
          </a:custGeom>
          <a:solidFill>
            <a:srgbClr val="7030A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207550" y="160628"/>
            <a:ext cx="8596668" cy="1320800"/>
          </a:xfrm>
        </p:spPr>
        <p:txBody>
          <a:bodyPr/>
          <a:lstStyle/>
          <a:p>
            <a:r>
              <a:rPr lang="en-GB" dirty="0"/>
              <a:t>Triple Number question</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752834" y="902240"/>
            <a:ext cx="8596668" cy="1069173"/>
          </a:xfrm>
        </p:spPr>
        <p:txBody>
          <a:bodyPr>
            <a:normAutofit/>
          </a:bodyPr>
          <a:lstStyle/>
          <a:p>
            <a:pPr marL="0" indent="0">
              <a:buNone/>
            </a:pPr>
            <a:r>
              <a:rPr lang="en-GB" sz="2800" dirty="0"/>
              <a:t>Find the Lowest common multiple of 6, 15 and 40.  </a:t>
            </a:r>
          </a:p>
        </p:txBody>
      </p:sp>
      <p:sp>
        <p:nvSpPr>
          <p:cNvPr id="4" name="Content Placeholder 2">
            <a:extLst>
              <a:ext uri="{FF2B5EF4-FFF2-40B4-BE49-F238E27FC236}">
                <a16:creationId xmlns:a16="http://schemas.microsoft.com/office/drawing/2014/main" id="{7ED94053-0305-4E32-A2C2-54BBC02CD600}"/>
              </a:ext>
            </a:extLst>
          </p:cNvPr>
          <p:cNvSpPr txBox="1">
            <a:spLocks/>
          </p:cNvSpPr>
          <p:nvPr/>
        </p:nvSpPr>
        <p:spPr>
          <a:xfrm>
            <a:off x="524098" y="1971413"/>
            <a:ext cx="2660086" cy="5896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dirty="0"/>
              <a:t>6 = 2 X 3</a:t>
            </a:r>
          </a:p>
        </p:txBody>
      </p:sp>
      <p:sp>
        <p:nvSpPr>
          <p:cNvPr id="5" name="Content Placeholder 2">
            <a:extLst>
              <a:ext uri="{FF2B5EF4-FFF2-40B4-BE49-F238E27FC236}">
                <a16:creationId xmlns:a16="http://schemas.microsoft.com/office/drawing/2014/main" id="{7BC55445-762C-48A1-971A-5E6CC26B2A68}"/>
              </a:ext>
            </a:extLst>
          </p:cNvPr>
          <p:cNvSpPr txBox="1">
            <a:spLocks/>
          </p:cNvSpPr>
          <p:nvPr/>
        </p:nvSpPr>
        <p:spPr>
          <a:xfrm>
            <a:off x="524098" y="2401446"/>
            <a:ext cx="1829576" cy="5896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dirty="0"/>
              <a:t>15 = 3 X 5</a:t>
            </a:r>
          </a:p>
        </p:txBody>
      </p:sp>
      <p:sp>
        <p:nvSpPr>
          <p:cNvPr id="6" name="Content Placeholder 2">
            <a:extLst>
              <a:ext uri="{FF2B5EF4-FFF2-40B4-BE49-F238E27FC236}">
                <a16:creationId xmlns:a16="http://schemas.microsoft.com/office/drawing/2014/main" id="{E00FDA4F-A1D0-48D5-B949-1A43D810E31F}"/>
              </a:ext>
            </a:extLst>
          </p:cNvPr>
          <p:cNvSpPr txBox="1">
            <a:spLocks/>
          </p:cNvSpPr>
          <p:nvPr/>
        </p:nvSpPr>
        <p:spPr>
          <a:xfrm>
            <a:off x="524098" y="2840037"/>
            <a:ext cx="2978868" cy="5896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dirty="0"/>
              <a:t>54 = 2 X 3 X 3 X 3</a:t>
            </a:r>
          </a:p>
        </p:txBody>
      </p:sp>
      <p:sp>
        <p:nvSpPr>
          <p:cNvPr id="8" name="Oval 7">
            <a:extLst>
              <a:ext uri="{FF2B5EF4-FFF2-40B4-BE49-F238E27FC236}">
                <a16:creationId xmlns:a16="http://schemas.microsoft.com/office/drawing/2014/main" id="{18DEE11B-13D4-4EF9-8F50-D0CD6876F273}"/>
              </a:ext>
            </a:extLst>
          </p:cNvPr>
          <p:cNvSpPr/>
          <p:nvPr/>
        </p:nvSpPr>
        <p:spPr>
          <a:xfrm>
            <a:off x="4849809" y="1897654"/>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C4A68AC-853F-45FD-807D-CAF1168A6DF3}"/>
              </a:ext>
            </a:extLst>
          </p:cNvPr>
          <p:cNvSpPr/>
          <p:nvPr/>
        </p:nvSpPr>
        <p:spPr>
          <a:xfrm>
            <a:off x="6681282" y="1906825"/>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00C69AB-8B9F-4CCE-85DE-E8D476C89155}"/>
              </a:ext>
            </a:extLst>
          </p:cNvPr>
          <p:cNvSpPr txBox="1"/>
          <p:nvPr/>
        </p:nvSpPr>
        <p:spPr>
          <a:xfrm>
            <a:off x="4849809" y="1837635"/>
            <a:ext cx="650215" cy="523220"/>
          </a:xfrm>
          <a:prstGeom prst="rect">
            <a:avLst/>
          </a:prstGeom>
          <a:noFill/>
        </p:spPr>
        <p:txBody>
          <a:bodyPr wrap="square" rtlCol="0">
            <a:spAutoFit/>
          </a:bodyPr>
          <a:lstStyle/>
          <a:p>
            <a:pPr algn="just"/>
            <a:r>
              <a:rPr lang="en-GB" sz="2800" dirty="0"/>
              <a:t>6</a:t>
            </a:r>
          </a:p>
        </p:txBody>
      </p:sp>
      <p:sp>
        <p:nvSpPr>
          <p:cNvPr id="11" name="TextBox 10">
            <a:extLst>
              <a:ext uri="{FF2B5EF4-FFF2-40B4-BE49-F238E27FC236}">
                <a16:creationId xmlns:a16="http://schemas.microsoft.com/office/drawing/2014/main" id="{6B1214A9-3046-4033-AC02-D7F51F003564}"/>
              </a:ext>
            </a:extLst>
          </p:cNvPr>
          <p:cNvSpPr txBox="1"/>
          <p:nvPr/>
        </p:nvSpPr>
        <p:spPr>
          <a:xfrm>
            <a:off x="9115440" y="1859529"/>
            <a:ext cx="674617" cy="523220"/>
          </a:xfrm>
          <a:prstGeom prst="rect">
            <a:avLst/>
          </a:prstGeom>
          <a:noFill/>
        </p:spPr>
        <p:txBody>
          <a:bodyPr wrap="square" rtlCol="0">
            <a:spAutoFit/>
          </a:bodyPr>
          <a:lstStyle/>
          <a:p>
            <a:pPr algn="just"/>
            <a:r>
              <a:rPr lang="en-GB" sz="2800" dirty="0"/>
              <a:t>15</a:t>
            </a:r>
          </a:p>
        </p:txBody>
      </p:sp>
      <p:sp>
        <p:nvSpPr>
          <p:cNvPr id="13" name="TextBox 12">
            <a:extLst>
              <a:ext uri="{FF2B5EF4-FFF2-40B4-BE49-F238E27FC236}">
                <a16:creationId xmlns:a16="http://schemas.microsoft.com/office/drawing/2014/main" id="{99B19BD3-55A0-4E06-94D1-7CD2FE6B785B}"/>
              </a:ext>
            </a:extLst>
          </p:cNvPr>
          <p:cNvSpPr txBox="1"/>
          <p:nvPr/>
        </p:nvSpPr>
        <p:spPr>
          <a:xfrm>
            <a:off x="5793146" y="5917064"/>
            <a:ext cx="605708" cy="523220"/>
          </a:xfrm>
          <a:prstGeom prst="rect">
            <a:avLst/>
          </a:prstGeom>
          <a:noFill/>
        </p:spPr>
        <p:txBody>
          <a:bodyPr wrap="square" rtlCol="0">
            <a:spAutoFit/>
          </a:bodyPr>
          <a:lstStyle/>
          <a:p>
            <a:r>
              <a:rPr lang="en-GB" sz="2800" dirty="0"/>
              <a:t>54</a:t>
            </a:r>
          </a:p>
        </p:txBody>
      </p:sp>
      <p:sp>
        <p:nvSpPr>
          <p:cNvPr id="15" name="TextBox 14">
            <a:extLst>
              <a:ext uri="{FF2B5EF4-FFF2-40B4-BE49-F238E27FC236}">
                <a16:creationId xmlns:a16="http://schemas.microsoft.com/office/drawing/2014/main" id="{8EAFBAB6-D7EC-476E-91CA-05E8A3B540AD}"/>
              </a:ext>
            </a:extLst>
          </p:cNvPr>
          <p:cNvSpPr txBox="1"/>
          <p:nvPr/>
        </p:nvSpPr>
        <p:spPr>
          <a:xfrm>
            <a:off x="7081149" y="3429000"/>
            <a:ext cx="345657" cy="523220"/>
          </a:xfrm>
          <a:prstGeom prst="rect">
            <a:avLst/>
          </a:prstGeom>
          <a:noFill/>
        </p:spPr>
        <p:txBody>
          <a:bodyPr wrap="square" rtlCol="0">
            <a:spAutoFit/>
          </a:bodyPr>
          <a:lstStyle/>
          <a:p>
            <a:r>
              <a:rPr lang="en-GB" sz="2800" dirty="0"/>
              <a:t>3</a:t>
            </a:r>
          </a:p>
        </p:txBody>
      </p:sp>
      <p:sp>
        <p:nvSpPr>
          <p:cNvPr id="16" name="Oval 15">
            <a:extLst>
              <a:ext uri="{FF2B5EF4-FFF2-40B4-BE49-F238E27FC236}">
                <a16:creationId xmlns:a16="http://schemas.microsoft.com/office/drawing/2014/main" id="{07BC45BE-3E74-4288-9E30-5A6165AEF4E4}"/>
              </a:ext>
            </a:extLst>
          </p:cNvPr>
          <p:cNvSpPr/>
          <p:nvPr/>
        </p:nvSpPr>
        <p:spPr>
          <a:xfrm>
            <a:off x="5765546" y="3349247"/>
            <a:ext cx="2976864" cy="2903186"/>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7E7606BA-2CB8-44E1-B638-9DD4D43505D3}"/>
              </a:ext>
            </a:extLst>
          </p:cNvPr>
          <p:cNvSpPr txBox="1">
            <a:spLocks/>
          </p:cNvSpPr>
          <p:nvPr/>
        </p:nvSpPr>
        <p:spPr>
          <a:xfrm>
            <a:off x="246130" y="1363067"/>
            <a:ext cx="8596668" cy="10691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800" dirty="0"/>
              <a:t>We can do this in the same way… </a:t>
            </a:r>
          </a:p>
        </p:txBody>
      </p:sp>
      <p:cxnSp>
        <p:nvCxnSpPr>
          <p:cNvPr id="18" name="Straight Connector 17">
            <a:extLst>
              <a:ext uri="{FF2B5EF4-FFF2-40B4-BE49-F238E27FC236}">
                <a16:creationId xmlns:a16="http://schemas.microsoft.com/office/drawing/2014/main" id="{0FEF1CB4-D204-4CF5-8605-063D6862DC0D}"/>
              </a:ext>
            </a:extLst>
          </p:cNvPr>
          <p:cNvCxnSpPr>
            <a:cxnSpLocks/>
          </p:cNvCxnSpPr>
          <p:nvPr/>
        </p:nvCxnSpPr>
        <p:spPr>
          <a:xfrm flipV="1">
            <a:off x="1714635" y="2040153"/>
            <a:ext cx="279012" cy="407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CAEB41-0F9F-49C1-AD56-DDA3E53B5928}"/>
              </a:ext>
            </a:extLst>
          </p:cNvPr>
          <p:cNvCxnSpPr>
            <a:cxnSpLocks/>
          </p:cNvCxnSpPr>
          <p:nvPr/>
        </p:nvCxnSpPr>
        <p:spPr>
          <a:xfrm flipV="1">
            <a:off x="1299380" y="2470598"/>
            <a:ext cx="279012" cy="407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D3D297-EDD6-46BA-8B0A-46C29258C567}"/>
              </a:ext>
            </a:extLst>
          </p:cNvPr>
          <p:cNvCxnSpPr>
            <a:cxnSpLocks/>
          </p:cNvCxnSpPr>
          <p:nvPr/>
        </p:nvCxnSpPr>
        <p:spPr>
          <a:xfrm flipV="1">
            <a:off x="1936186" y="2901455"/>
            <a:ext cx="279012" cy="407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47E00E0-89F2-498D-8A69-325737B1CCDE}"/>
              </a:ext>
            </a:extLst>
          </p:cNvPr>
          <p:cNvSpPr txBox="1"/>
          <p:nvPr/>
        </p:nvSpPr>
        <p:spPr>
          <a:xfrm>
            <a:off x="685302" y="3738383"/>
            <a:ext cx="3523196" cy="523220"/>
          </a:xfrm>
          <a:prstGeom prst="rect">
            <a:avLst/>
          </a:prstGeom>
          <a:solidFill>
            <a:srgbClr val="7030A0"/>
          </a:solidFill>
          <a:ln w="57150">
            <a:solidFill>
              <a:schemeClr val="accent2"/>
            </a:solidFill>
          </a:ln>
        </p:spPr>
        <p:txBody>
          <a:bodyPr wrap="square" rtlCol="0">
            <a:spAutoFit/>
          </a:bodyPr>
          <a:lstStyle/>
          <a:p>
            <a:r>
              <a:rPr lang="en-GB" sz="2800" dirty="0"/>
              <a:t>LCM = whole thing X </a:t>
            </a:r>
          </a:p>
        </p:txBody>
      </p:sp>
      <p:sp>
        <p:nvSpPr>
          <p:cNvPr id="23" name="Oval 22">
            <a:extLst>
              <a:ext uri="{FF2B5EF4-FFF2-40B4-BE49-F238E27FC236}">
                <a16:creationId xmlns:a16="http://schemas.microsoft.com/office/drawing/2014/main" id="{A94ABF18-9F4B-483D-B086-9EFE2833D38C}"/>
              </a:ext>
            </a:extLst>
          </p:cNvPr>
          <p:cNvSpPr/>
          <p:nvPr/>
        </p:nvSpPr>
        <p:spPr>
          <a:xfrm>
            <a:off x="1039950" y="2008682"/>
            <a:ext cx="474427" cy="4595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B2D17C7-E489-4E93-A235-9C970138078A}"/>
              </a:ext>
            </a:extLst>
          </p:cNvPr>
          <p:cNvSpPr/>
          <p:nvPr/>
        </p:nvSpPr>
        <p:spPr>
          <a:xfrm>
            <a:off x="1219702" y="2876843"/>
            <a:ext cx="474427" cy="4595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2AAE131-BE28-4B05-B9C9-208A2E9D689D}"/>
              </a:ext>
            </a:extLst>
          </p:cNvPr>
          <p:cNvSpPr txBox="1"/>
          <p:nvPr/>
        </p:nvSpPr>
        <p:spPr>
          <a:xfrm>
            <a:off x="6174645" y="3999993"/>
            <a:ext cx="345657" cy="523220"/>
          </a:xfrm>
          <a:prstGeom prst="rect">
            <a:avLst/>
          </a:prstGeom>
          <a:noFill/>
        </p:spPr>
        <p:txBody>
          <a:bodyPr wrap="square" rtlCol="0">
            <a:spAutoFit/>
          </a:bodyPr>
          <a:lstStyle/>
          <a:p>
            <a:r>
              <a:rPr lang="en-GB" sz="2800" dirty="0"/>
              <a:t>2</a:t>
            </a:r>
          </a:p>
        </p:txBody>
      </p:sp>
      <p:sp>
        <p:nvSpPr>
          <p:cNvPr id="26" name="TextBox 25">
            <a:extLst>
              <a:ext uri="{FF2B5EF4-FFF2-40B4-BE49-F238E27FC236}">
                <a16:creationId xmlns:a16="http://schemas.microsoft.com/office/drawing/2014/main" id="{8EA5DA77-9B16-4554-B769-8B5D11B5D0B8}"/>
              </a:ext>
            </a:extLst>
          </p:cNvPr>
          <p:cNvSpPr txBox="1"/>
          <p:nvPr/>
        </p:nvSpPr>
        <p:spPr>
          <a:xfrm>
            <a:off x="8497141" y="2729438"/>
            <a:ext cx="345657" cy="523220"/>
          </a:xfrm>
          <a:prstGeom prst="rect">
            <a:avLst/>
          </a:prstGeom>
          <a:noFill/>
        </p:spPr>
        <p:txBody>
          <a:bodyPr wrap="square" rtlCol="0">
            <a:spAutoFit/>
          </a:bodyPr>
          <a:lstStyle/>
          <a:p>
            <a:r>
              <a:rPr lang="en-GB" sz="2800" dirty="0"/>
              <a:t>5</a:t>
            </a:r>
          </a:p>
        </p:txBody>
      </p:sp>
      <p:sp>
        <p:nvSpPr>
          <p:cNvPr id="27" name="TextBox 26">
            <a:extLst>
              <a:ext uri="{FF2B5EF4-FFF2-40B4-BE49-F238E27FC236}">
                <a16:creationId xmlns:a16="http://schemas.microsoft.com/office/drawing/2014/main" id="{9E2B413F-0284-44F6-9B66-5268D21216EF}"/>
              </a:ext>
            </a:extLst>
          </p:cNvPr>
          <p:cNvSpPr txBox="1"/>
          <p:nvPr/>
        </p:nvSpPr>
        <p:spPr>
          <a:xfrm>
            <a:off x="7566122" y="4897429"/>
            <a:ext cx="345657" cy="523220"/>
          </a:xfrm>
          <a:prstGeom prst="rect">
            <a:avLst/>
          </a:prstGeom>
          <a:noFill/>
        </p:spPr>
        <p:txBody>
          <a:bodyPr wrap="square" rtlCol="0">
            <a:spAutoFit/>
          </a:bodyPr>
          <a:lstStyle/>
          <a:p>
            <a:r>
              <a:rPr lang="en-GB" sz="2800" dirty="0"/>
              <a:t>3</a:t>
            </a:r>
          </a:p>
        </p:txBody>
      </p:sp>
      <p:sp>
        <p:nvSpPr>
          <p:cNvPr id="28" name="TextBox 27">
            <a:extLst>
              <a:ext uri="{FF2B5EF4-FFF2-40B4-BE49-F238E27FC236}">
                <a16:creationId xmlns:a16="http://schemas.microsoft.com/office/drawing/2014/main" id="{73415804-3612-49CB-958F-B968C988564B}"/>
              </a:ext>
            </a:extLst>
          </p:cNvPr>
          <p:cNvSpPr txBox="1"/>
          <p:nvPr/>
        </p:nvSpPr>
        <p:spPr>
          <a:xfrm>
            <a:off x="6735492" y="5105884"/>
            <a:ext cx="345657" cy="523220"/>
          </a:xfrm>
          <a:prstGeom prst="rect">
            <a:avLst/>
          </a:prstGeom>
          <a:noFill/>
        </p:spPr>
        <p:txBody>
          <a:bodyPr wrap="square" rtlCol="0">
            <a:spAutoFit/>
          </a:bodyPr>
          <a:lstStyle/>
          <a:p>
            <a:r>
              <a:rPr lang="en-GB" sz="2800" dirty="0"/>
              <a:t>3</a:t>
            </a:r>
          </a:p>
        </p:txBody>
      </p:sp>
      <p:sp>
        <p:nvSpPr>
          <p:cNvPr id="33" name="TextBox 32">
            <a:extLst>
              <a:ext uri="{FF2B5EF4-FFF2-40B4-BE49-F238E27FC236}">
                <a16:creationId xmlns:a16="http://schemas.microsoft.com/office/drawing/2014/main" id="{31F39159-B72C-49EF-8B6A-2724B5ACBBC6}"/>
              </a:ext>
            </a:extLst>
          </p:cNvPr>
          <p:cNvSpPr txBox="1"/>
          <p:nvPr/>
        </p:nvSpPr>
        <p:spPr>
          <a:xfrm>
            <a:off x="157297" y="4353576"/>
            <a:ext cx="4808336" cy="523220"/>
          </a:xfrm>
          <a:prstGeom prst="rect">
            <a:avLst/>
          </a:prstGeom>
          <a:solidFill>
            <a:srgbClr val="7030A0"/>
          </a:solidFill>
          <a:ln w="57150">
            <a:solidFill>
              <a:schemeClr val="accent2"/>
            </a:solidFill>
          </a:ln>
        </p:spPr>
        <p:txBody>
          <a:bodyPr wrap="square" rtlCol="0">
            <a:spAutoFit/>
          </a:bodyPr>
          <a:lstStyle/>
          <a:p>
            <a:r>
              <a:rPr lang="en-GB" sz="2800" dirty="0"/>
              <a:t>LCM = 2 X 3 X 3 X 3 X 5 = 270</a:t>
            </a:r>
          </a:p>
        </p:txBody>
      </p:sp>
      <p:sp>
        <p:nvSpPr>
          <p:cNvPr id="34" name="TextBox 33">
            <a:extLst>
              <a:ext uri="{FF2B5EF4-FFF2-40B4-BE49-F238E27FC236}">
                <a16:creationId xmlns:a16="http://schemas.microsoft.com/office/drawing/2014/main" id="{FAE7A7C5-91A0-4F68-93B0-EE5D33E25CF4}"/>
              </a:ext>
            </a:extLst>
          </p:cNvPr>
          <p:cNvSpPr txBox="1"/>
          <p:nvPr/>
        </p:nvSpPr>
        <p:spPr>
          <a:xfrm>
            <a:off x="246130" y="4995988"/>
            <a:ext cx="4808336" cy="1384995"/>
          </a:xfrm>
          <a:prstGeom prst="rect">
            <a:avLst/>
          </a:prstGeom>
          <a:solidFill>
            <a:srgbClr val="7030A0"/>
          </a:solidFill>
          <a:ln w="57150">
            <a:solidFill>
              <a:schemeClr val="accent2"/>
            </a:solidFill>
          </a:ln>
        </p:spPr>
        <p:txBody>
          <a:bodyPr wrap="square" rtlCol="0">
            <a:spAutoFit/>
          </a:bodyPr>
          <a:lstStyle/>
          <a:p>
            <a:r>
              <a:rPr lang="en-GB" sz="2800" dirty="0"/>
              <a:t>Take your time with these and look at your prime factors carefully!</a:t>
            </a:r>
          </a:p>
        </p:txBody>
      </p:sp>
    </p:spTree>
    <p:extLst>
      <p:ext uri="{BB962C8B-B14F-4D97-AF65-F5344CB8AC3E}">
        <p14:creationId xmlns:p14="http://schemas.microsoft.com/office/powerpoint/2010/main" val="214808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5" grpId="0"/>
      <p:bldP spid="6" grpId="0"/>
      <p:bldP spid="8" grpId="0" animBg="1"/>
      <p:bldP spid="9" grpId="0" animBg="1"/>
      <p:bldP spid="10" grpId="0"/>
      <p:bldP spid="11" grpId="0"/>
      <p:bldP spid="13" grpId="0"/>
      <p:bldP spid="15" grpId="0"/>
      <p:bldP spid="16" grpId="0" animBg="1"/>
      <p:bldP spid="17" grpId="0"/>
      <p:bldP spid="22" grpId="0" animBg="1"/>
      <p:bldP spid="23" grpId="0" animBg="1"/>
      <p:bldP spid="24" grpId="0" animBg="1"/>
      <p:bldP spid="25" grpId="0"/>
      <p:bldP spid="26" grpId="0"/>
      <p:bldP spid="27" grpId="0"/>
      <p:bldP spid="28" grpId="0"/>
      <p:bldP spid="33"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a:xfrm>
            <a:off x="677334" y="2160589"/>
            <a:ext cx="5949969" cy="3880773"/>
          </a:xfrm>
        </p:spPr>
        <p:txBody>
          <a:bodyPr>
            <a:normAutofit lnSpcReduction="10000"/>
          </a:bodyPr>
          <a:lstStyle/>
          <a:p>
            <a:r>
              <a:rPr lang="en-GB" sz="2000" b="1" dirty="0"/>
              <a:t>Can you please have a go at these booklets, you should all now be able to answer up to and including question 12, the few questions after are to push you so see if you can have a go.  </a:t>
            </a:r>
          </a:p>
          <a:p>
            <a:endParaRPr lang="en-GB" sz="2000" b="1" dirty="0">
              <a:hlinkClick r:id="rId2"/>
            </a:endParaRPr>
          </a:p>
          <a:p>
            <a:r>
              <a:rPr lang="en-GB" sz="2000" b="1" dirty="0"/>
              <a:t>We will go through the answers in 20 minutes.  </a:t>
            </a:r>
            <a:endParaRPr lang="en-GB" sz="2000" b="1" dirty="0">
              <a:hlinkClick r:id="rId2"/>
            </a:endParaRPr>
          </a:p>
          <a:p>
            <a:endParaRPr lang="en-GB" sz="2000" dirty="0">
              <a:hlinkClick r:id="rId2"/>
            </a:endParaRPr>
          </a:p>
          <a:p>
            <a:r>
              <a:rPr lang="en-GB" sz="2000" dirty="0">
                <a:hlinkClick r:id="rId2"/>
              </a:rPr>
              <a:t>https://www.mathsgenie.co.uk/resources/4-HCF-and-LCM.pdf</a:t>
            </a:r>
            <a:endParaRPr lang="en-GB" sz="2000" dirty="0"/>
          </a:p>
        </p:txBody>
      </p:sp>
      <p:pic>
        <p:nvPicPr>
          <p:cNvPr id="4" name="Picture 3">
            <a:extLst>
              <a:ext uri="{FF2B5EF4-FFF2-40B4-BE49-F238E27FC236}">
                <a16:creationId xmlns:a16="http://schemas.microsoft.com/office/drawing/2014/main" id="{688EF6C5-E4BD-4158-9B88-AD212FDC9CF3}"/>
              </a:ext>
            </a:extLst>
          </p:cNvPr>
          <p:cNvPicPr>
            <a:picLocks noChangeAspect="1"/>
          </p:cNvPicPr>
          <p:nvPr/>
        </p:nvPicPr>
        <p:blipFill>
          <a:blip r:embed="rId3"/>
          <a:stretch>
            <a:fillRect/>
          </a:stretch>
        </p:blipFill>
        <p:spPr>
          <a:xfrm>
            <a:off x="7986481" y="892155"/>
            <a:ext cx="3528185" cy="5073690"/>
          </a:xfrm>
          <a:prstGeom prst="flowChartAlternateProcess">
            <a:avLst/>
          </a:prstGeom>
          <a:ln w="38100">
            <a:solidFill>
              <a:schemeClr val="accent3"/>
            </a:solidFill>
          </a:ln>
        </p:spPr>
      </p:pic>
    </p:spTree>
    <p:extLst>
      <p:ext uri="{BB962C8B-B14F-4D97-AF65-F5344CB8AC3E}">
        <p14:creationId xmlns:p14="http://schemas.microsoft.com/office/powerpoint/2010/main" val="2085484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lstStyle/>
          <a:p>
            <a:r>
              <a:rPr lang="en-GB" dirty="0"/>
              <a:t>Answers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p:txBody>
          <a:bodyPr/>
          <a:lstStyle/>
          <a:p>
            <a:r>
              <a:rPr lang="en-GB" dirty="0">
                <a:hlinkClick r:id="rId2"/>
              </a:rPr>
              <a:t>https://www.mathsgenie.co.uk/resources/4-HCF-and-LCMans.pdf</a:t>
            </a:r>
            <a:endParaRPr lang="en-GB" dirty="0"/>
          </a:p>
          <a:p>
            <a:endParaRPr lang="en-GB" dirty="0"/>
          </a:p>
        </p:txBody>
      </p:sp>
    </p:spTree>
    <p:extLst>
      <p:ext uri="{BB962C8B-B14F-4D97-AF65-F5344CB8AC3E}">
        <p14:creationId xmlns:p14="http://schemas.microsoft.com/office/powerpoint/2010/main" val="378424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585054" y="1383689"/>
            <a:ext cx="10027019" cy="3880773"/>
          </a:xfrm>
        </p:spPr>
        <p:txBody>
          <a:bodyPr>
            <a:normAutofit lnSpcReduction="10000"/>
          </a:bodyPr>
          <a:lstStyle/>
          <a:p>
            <a:pPr marL="0" indent="0">
              <a:buNone/>
            </a:pPr>
            <a:r>
              <a:rPr lang="en-GB" sz="2400" b="1" u="sng" dirty="0"/>
              <a:t>Lesson 2 – recap product of primes then do HCF and LCM</a:t>
            </a:r>
          </a:p>
          <a:p>
            <a:pPr marL="0" indent="0">
              <a:buNone/>
            </a:pPr>
            <a:r>
              <a:rPr lang="en-GB" sz="2400" b="1" dirty="0"/>
              <a:t>Grades 1-2 </a:t>
            </a:r>
          </a:p>
          <a:p>
            <a:pPr>
              <a:buSzPct val="175000"/>
              <a:buFont typeface="Wingdings" panose="05000000000000000000" pitchFamily="2" charset="2"/>
              <a:buChar char="q"/>
            </a:pPr>
            <a:r>
              <a:rPr lang="en-GB" sz="2400" b="1" dirty="0"/>
              <a:t>IDENTIFY common multiples or common factors of two or more integers </a:t>
            </a:r>
          </a:p>
          <a:p>
            <a:endParaRPr lang="en-GB" sz="2400" b="1" dirty="0"/>
          </a:p>
          <a:p>
            <a:pPr marL="0" indent="0">
              <a:buNone/>
            </a:pPr>
            <a:r>
              <a:rPr lang="en-GB" sz="2400" b="1" dirty="0"/>
              <a:t>Grades 3-4 </a:t>
            </a:r>
          </a:p>
          <a:p>
            <a:pPr>
              <a:buSzPct val="175000"/>
              <a:buFont typeface="Wingdings" panose="05000000000000000000" pitchFamily="2" charset="2"/>
              <a:buChar char="q"/>
            </a:pPr>
            <a:r>
              <a:rPr lang="en-GB" sz="2400" b="1" dirty="0"/>
              <a:t>EXPRESS a number as the product of its prime factors </a:t>
            </a:r>
          </a:p>
          <a:p>
            <a:pPr>
              <a:buSzPct val="175000"/>
              <a:buFont typeface="Wingdings" panose="05000000000000000000" pitchFamily="2" charset="2"/>
              <a:buChar char="q"/>
            </a:pPr>
            <a:r>
              <a:rPr lang="en-GB" sz="2400" b="1" dirty="0"/>
              <a:t>IDENTIFY the highest common factor and the lowest common multiple of two numbers </a:t>
            </a:r>
          </a:p>
        </p:txBody>
      </p:sp>
      <p:sp>
        <p:nvSpPr>
          <p:cNvPr id="4" name="TextBox 3">
            <a:extLst>
              <a:ext uri="{FF2B5EF4-FFF2-40B4-BE49-F238E27FC236}">
                <a16:creationId xmlns:a16="http://schemas.microsoft.com/office/drawing/2014/main" id="{BFA394B7-009D-475E-8592-098A89B57AEF}"/>
              </a:ext>
            </a:extLst>
          </p:cNvPr>
          <p:cNvSpPr txBox="1"/>
          <p:nvPr/>
        </p:nvSpPr>
        <p:spPr>
          <a:xfrm>
            <a:off x="461394" y="2058158"/>
            <a:ext cx="1501629" cy="646331"/>
          </a:xfrm>
          <a:prstGeom prst="rect">
            <a:avLst/>
          </a:prstGeom>
          <a:noFill/>
        </p:spPr>
        <p:txBody>
          <a:bodyPr wrap="square" rtlCol="0">
            <a:spAutoFit/>
          </a:bodyPr>
          <a:lstStyle/>
          <a:p>
            <a:r>
              <a:rPr lang="en-GB" sz="3600" dirty="0">
                <a:solidFill>
                  <a:srgbClr val="7030A0"/>
                </a:solidFill>
              </a:rPr>
              <a:t>✔</a:t>
            </a:r>
          </a:p>
        </p:txBody>
      </p:sp>
      <p:sp>
        <p:nvSpPr>
          <p:cNvPr id="5" name="TextBox 4">
            <a:extLst>
              <a:ext uri="{FF2B5EF4-FFF2-40B4-BE49-F238E27FC236}">
                <a16:creationId xmlns:a16="http://schemas.microsoft.com/office/drawing/2014/main" id="{B3188EAF-6EAA-4479-A2E9-8A5A7CD356BD}"/>
              </a:ext>
            </a:extLst>
          </p:cNvPr>
          <p:cNvSpPr txBox="1"/>
          <p:nvPr/>
        </p:nvSpPr>
        <p:spPr>
          <a:xfrm>
            <a:off x="461393" y="3723787"/>
            <a:ext cx="1501629" cy="646331"/>
          </a:xfrm>
          <a:prstGeom prst="rect">
            <a:avLst/>
          </a:prstGeom>
          <a:noFill/>
        </p:spPr>
        <p:txBody>
          <a:bodyPr wrap="square" rtlCol="0">
            <a:spAutoFit/>
          </a:bodyPr>
          <a:lstStyle/>
          <a:p>
            <a:r>
              <a:rPr lang="en-GB" sz="3600" dirty="0">
                <a:solidFill>
                  <a:srgbClr val="7030A0"/>
                </a:solidFill>
              </a:rPr>
              <a:t>✔</a:t>
            </a:r>
          </a:p>
        </p:txBody>
      </p:sp>
      <p:sp>
        <p:nvSpPr>
          <p:cNvPr id="6" name="TextBox 5">
            <a:extLst>
              <a:ext uri="{FF2B5EF4-FFF2-40B4-BE49-F238E27FC236}">
                <a16:creationId xmlns:a16="http://schemas.microsoft.com/office/drawing/2014/main" id="{8F507317-3D3A-48B6-B9FD-BB2695BBAD3B}"/>
              </a:ext>
            </a:extLst>
          </p:cNvPr>
          <p:cNvSpPr txBox="1"/>
          <p:nvPr/>
        </p:nvSpPr>
        <p:spPr>
          <a:xfrm>
            <a:off x="461392" y="4170958"/>
            <a:ext cx="1501629" cy="646331"/>
          </a:xfrm>
          <a:prstGeom prst="rect">
            <a:avLst/>
          </a:prstGeom>
          <a:noFill/>
        </p:spPr>
        <p:txBody>
          <a:bodyPr wrap="square" rtlCol="0">
            <a:spAutoFit/>
          </a:bodyPr>
          <a:lstStyle/>
          <a:p>
            <a:r>
              <a:rPr lang="en-GB" sz="3600" dirty="0">
                <a:solidFill>
                  <a:srgbClr val="7030A0"/>
                </a:solidFill>
              </a:rPr>
              <a:t>✔</a:t>
            </a:r>
          </a:p>
        </p:txBody>
      </p:sp>
    </p:spTree>
    <p:extLst>
      <p:ext uri="{BB962C8B-B14F-4D97-AF65-F5344CB8AC3E}">
        <p14:creationId xmlns:p14="http://schemas.microsoft.com/office/powerpoint/2010/main" val="286892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1ED7-419F-403E-8C68-E22A7822DEC5}"/>
              </a:ext>
            </a:extLst>
          </p:cNvPr>
          <p:cNvSpPr>
            <a:spLocks noGrp="1"/>
          </p:cNvSpPr>
          <p:nvPr>
            <p:ph type="title"/>
          </p:nvPr>
        </p:nvSpPr>
        <p:spPr>
          <a:xfrm>
            <a:off x="677333" y="156237"/>
            <a:ext cx="8596668" cy="1320800"/>
          </a:xfrm>
        </p:spPr>
        <p:txBody>
          <a:bodyPr/>
          <a:lstStyle/>
          <a:p>
            <a:r>
              <a:rPr lang="en-GB" dirty="0"/>
              <a:t>Learning Objectives </a:t>
            </a:r>
          </a:p>
        </p:txBody>
      </p:sp>
      <p:sp>
        <p:nvSpPr>
          <p:cNvPr id="3" name="Content Placeholder 2">
            <a:extLst>
              <a:ext uri="{FF2B5EF4-FFF2-40B4-BE49-F238E27FC236}">
                <a16:creationId xmlns:a16="http://schemas.microsoft.com/office/drawing/2014/main" id="{A7888468-0BEE-4088-B406-A7CFEA9BCBD2}"/>
              </a:ext>
            </a:extLst>
          </p:cNvPr>
          <p:cNvSpPr>
            <a:spLocks noGrp="1"/>
          </p:cNvSpPr>
          <p:nvPr>
            <p:ph idx="1"/>
          </p:nvPr>
        </p:nvSpPr>
        <p:spPr>
          <a:xfrm>
            <a:off x="677333" y="1184301"/>
            <a:ext cx="9003561" cy="3253475"/>
          </a:xfrm>
        </p:spPr>
        <p:txBody>
          <a:bodyPr>
            <a:normAutofit lnSpcReduction="10000"/>
          </a:bodyPr>
          <a:lstStyle/>
          <a:p>
            <a:pPr marL="0" indent="0">
              <a:buNone/>
            </a:pPr>
            <a:r>
              <a:rPr lang="en-GB" sz="2000" b="1" u="sng" dirty="0"/>
              <a:t>Lesson 1 - Types of number, number groups and Product of primes </a:t>
            </a:r>
          </a:p>
          <a:p>
            <a:pPr marL="0" indent="0">
              <a:buNone/>
            </a:pPr>
            <a:r>
              <a:rPr lang="en-GB" sz="2000" b="1" dirty="0"/>
              <a:t>Grades 1-2 </a:t>
            </a:r>
          </a:p>
          <a:p>
            <a:r>
              <a:rPr lang="en-GB" sz="2000" b="1" dirty="0"/>
              <a:t>RECOGNISE odd, even, square, cube numbers </a:t>
            </a:r>
          </a:p>
          <a:p>
            <a:r>
              <a:rPr lang="en-GB" sz="2000" b="1" dirty="0"/>
              <a:t>IDENTIFY multiples, factors and prime numbers </a:t>
            </a:r>
          </a:p>
          <a:p>
            <a:r>
              <a:rPr lang="en-GB" sz="2000" b="1" dirty="0"/>
              <a:t>FIND common multiples or common factors of two or more integers</a:t>
            </a:r>
          </a:p>
          <a:p>
            <a:pPr marL="0" indent="0">
              <a:buNone/>
            </a:pPr>
            <a:r>
              <a:rPr lang="en-GB" sz="2000" b="1" dirty="0"/>
              <a:t> </a:t>
            </a:r>
          </a:p>
          <a:p>
            <a:pPr marL="0" indent="0">
              <a:buNone/>
            </a:pPr>
            <a:r>
              <a:rPr lang="en-GB" sz="2000" b="1" dirty="0"/>
              <a:t>Grades 3-4 </a:t>
            </a:r>
          </a:p>
          <a:p>
            <a:r>
              <a:rPr lang="en-GB" sz="2000" b="1" dirty="0"/>
              <a:t>EXPRESS a number as the product of its prime factors </a:t>
            </a:r>
          </a:p>
        </p:txBody>
      </p:sp>
    </p:spTree>
    <p:extLst>
      <p:ext uri="{BB962C8B-B14F-4D97-AF65-F5344CB8AC3E}">
        <p14:creationId xmlns:p14="http://schemas.microsoft.com/office/powerpoint/2010/main" val="1444619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09E-FECC-41F8-9FFB-6B4A76A7AB9C}"/>
              </a:ext>
            </a:extLst>
          </p:cNvPr>
          <p:cNvSpPr>
            <a:spLocks noGrp="1"/>
          </p:cNvSpPr>
          <p:nvPr>
            <p:ph type="title"/>
          </p:nvPr>
        </p:nvSpPr>
        <p:spPr/>
        <p:txBody>
          <a:bodyPr>
            <a:normAutofit/>
          </a:bodyPr>
          <a:lstStyle/>
          <a:p>
            <a:r>
              <a:rPr lang="en-GB" sz="5400" b="1" dirty="0"/>
              <a:t>Thanks</a:t>
            </a:r>
          </a:p>
        </p:txBody>
      </p:sp>
      <p:sp>
        <p:nvSpPr>
          <p:cNvPr id="3" name="Content Placeholder 2">
            <a:extLst>
              <a:ext uri="{FF2B5EF4-FFF2-40B4-BE49-F238E27FC236}">
                <a16:creationId xmlns:a16="http://schemas.microsoft.com/office/drawing/2014/main" id="{2A211E41-B2BC-40AA-9183-7D6C29D48521}"/>
              </a:ext>
            </a:extLst>
          </p:cNvPr>
          <p:cNvSpPr>
            <a:spLocks noGrp="1"/>
          </p:cNvSpPr>
          <p:nvPr>
            <p:ph idx="1"/>
          </p:nvPr>
        </p:nvSpPr>
        <p:spPr>
          <a:xfrm>
            <a:off x="526332" y="1429890"/>
            <a:ext cx="6293918" cy="3880773"/>
          </a:xfrm>
        </p:spPr>
        <p:txBody>
          <a:bodyPr>
            <a:normAutofit fontScale="85000" lnSpcReduction="20000"/>
          </a:bodyPr>
          <a:lstStyle/>
          <a:p>
            <a:endParaRPr lang="en-GB" dirty="0"/>
          </a:p>
          <a:p>
            <a:r>
              <a:rPr lang="en-GB" dirty="0"/>
              <a:t>For next lesson could you please watch this 6 minute video and make sure your notes and question booklets are complete, I will be checking them.  </a:t>
            </a:r>
          </a:p>
          <a:p>
            <a:endParaRPr lang="en-GB" dirty="0"/>
          </a:p>
          <a:p>
            <a:r>
              <a:rPr lang="en-GB" dirty="0"/>
              <a:t>This PowerPoint is also available on Moodle </a:t>
            </a:r>
            <a:r>
              <a:rPr lang="en-GB" dirty="0">
                <a:hlinkClick r:id="rId2"/>
              </a:rPr>
              <a:t>Jamie Jowett Maths Lessons and Resources</a:t>
            </a:r>
            <a:r>
              <a:rPr lang="en-GB" dirty="0"/>
              <a:t> </a:t>
            </a:r>
          </a:p>
          <a:p>
            <a:endParaRPr lang="en-GB" dirty="0"/>
          </a:p>
          <a:p>
            <a:r>
              <a:rPr lang="en-GB" dirty="0"/>
              <a:t>Prime factor game </a:t>
            </a:r>
          </a:p>
          <a:p>
            <a:r>
              <a:rPr lang="en-GB" dirty="0">
                <a:hlinkClick r:id="rId3"/>
              </a:rPr>
              <a:t>https://www.mangahigh.com/en-gb/games/sigmaprime</a:t>
            </a:r>
            <a:endParaRPr lang="en-GB" dirty="0"/>
          </a:p>
          <a:p>
            <a:endParaRPr lang="en-GB" dirty="0"/>
          </a:p>
          <a:p>
            <a:endParaRPr lang="en-GB" sz="1900" dirty="0"/>
          </a:p>
          <a:p>
            <a:r>
              <a:rPr lang="en-GB" sz="1900" dirty="0"/>
              <a:t>Email;- </a:t>
            </a:r>
            <a:r>
              <a:rPr lang="en-GB" sz="1900" dirty="0">
                <a:hlinkClick r:id="rId4"/>
              </a:rPr>
              <a:t>jjowett@coventrycollege.ac.uk</a:t>
            </a:r>
            <a:endParaRPr lang="en-GB" sz="1900" dirty="0"/>
          </a:p>
          <a:p>
            <a:endParaRPr lang="en-GB" dirty="0"/>
          </a:p>
        </p:txBody>
      </p:sp>
      <p:pic>
        <p:nvPicPr>
          <p:cNvPr id="4" name="Picture 3">
            <a:extLst>
              <a:ext uri="{FF2B5EF4-FFF2-40B4-BE49-F238E27FC236}">
                <a16:creationId xmlns:a16="http://schemas.microsoft.com/office/drawing/2014/main" id="{7C4625CB-F2CF-49EF-8E8E-7CCE4BDE01A6}"/>
              </a:ext>
            </a:extLst>
          </p:cNvPr>
          <p:cNvPicPr>
            <a:picLocks noChangeAspect="1"/>
          </p:cNvPicPr>
          <p:nvPr/>
        </p:nvPicPr>
        <p:blipFill>
          <a:blip r:embed="rId5"/>
          <a:stretch>
            <a:fillRect/>
          </a:stretch>
        </p:blipFill>
        <p:spPr>
          <a:xfrm>
            <a:off x="6991131" y="2148710"/>
            <a:ext cx="2387761" cy="2943642"/>
          </a:xfrm>
          <a:prstGeom prst="rect">
            <a:avLst/>
          </a:prstGeom>
        </p:spPr>
      </p:pic>
    </p:spTree>
    <p:extLst>
      <p:ext uri="{BB962C8B-B14F-4D97-AF65-F5344CB8AC3E}">
        <p14:creationId xmlns:p14="http://schemas.microsoft.com/office/powerpoint/2010/main" val="2331931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677334" y="4765972"/>
            <a:ext cx="8596668" cy="1320800"/>
          </a:xfrm>
        </p:spPr>
        <p:txBody>
          <a:bodyPr anchor="ctr">
            <a:normAutofit/>
          </a:bodyPr>
          <a:lstStyle/>
          <a:p>
            <a:r>
              <a:rPr lang="en-US" sz="4400" dirty="0">
                <a:solidFill>
                  <a:schemeClr val="bg1"/>
                </a:solidFill>
              </a:rPr>
              <a:t>Title Lorem Ipsum Dolor</a:t>
            </a:r>
          </a:p>
        </p:txBody>
      </p:sp>
      <p:graphicFrame>
        <p:nvGraphicFramePr>
          <p:cNvPr id="17" name="Content Placeholder 2" descr="SmartArt timeline graphic placeholder">
            <a:extLst>
              <a:ext uri="{FF2B5EF4-FFF2-40B4-BE49-F238E27FC236}">
                <a16:creationId xmlns:a16="http://schemas.microsoft.com/office/drawing/2014/main" id="{B8CE6285-E847-447D-A7BF-BDA909F18F98}"/>
              </a:ext>
            </a:extLst>
          </p:cNvPr>
          <p:cNvGraphicFramePr/>
          <p:nvPr>
            <p:extLst>
              <p:ext uri="{D42A27DB-BD31-4B8C-83A1-F6EECF244321}">
                <p14:modId xmlns:p14="http://schemas.microsoft.com/office/powerpoint/2010/main" val="859725537"/>
              </p:ext>
            </p:extLst>
          </p:nvPr>
        </p:nvGraphicFramePr>
        <p:xfrm>
          <a:off x="642938" y="642938"/>
          <a:ext cx="10906125" cy="340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40278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624970" y="253614"/>
            <a:ext cx="8596668" cy="1320800"/>
          </a:xfrm>
        </p:spPr>
        <p:txBody>
          <a:bodyPr/>
          <a:lstStyle/>
          <a:p>
            <a:r>
              <a:rPr lang="en-GB" dirty="0"/>
              <a:t>Number sets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189105" y="1075964"/>
            <a:ext cx="9248510" cy="5782036"/>
          </a:xfrm>
        </p:spPr>
        <p:txBody>
          <a:bodyPr>
            <a:normAutofit/>
          </a:bodyPr>
          <a:lstStyle/>
          <a:p>
            <a:r>
              <a:rPr lang="en-GB" dirty="0"/>
              <a:t>You may hear about something called number sets. Or you may hear some words that are talking about types of numbers… </a:t>
            </a:r>
          </a:p>
          <a:p>
            <a:r>
              <a:rPr lang="en-GB" dirty="0"/>
              <a:t>Now you're probably familiar with decimals, fractions, mixed fractions etc … </a:t>
            </a:r>
          </a:p>
          <a:p>
            <a:r>
              <a:rPr lang="en-GB" dirty="0"/>
              <a:t>But these words I'm on about, are more along the lines of Integers, Even, Prime … </a:t>
            </a:r>
          </a:p>
          <a:p>
            <a:endParaRPr lang="en-GB" dirty="0"/>
          </a:p>
          <a:p>
            <a:r>
              <a:rPr lang="en-GB" dirty="0"/>
              <a:t>Now, Integers is a fancy word for </a:t>
            </a:r>
            <a:r>
              <a:rPr lang="en-GB" b="1" u="sng" dirty="0"/>
              <a:t>Whole Numbers</a:t>
            </a:r>
            <a:r>
              <a:rPr lang="en-GB" dirty="0"/>
              <a:t> these are numbers that have no decimal part.  </a:t>
            </a:r>
          </a:p>
          <a:p>
            <a:r>
              <a:rPr lang="en-GB" b="1" u="sng" dirty="0"/>
              <a:t>Can anyone give me and example of an integer ? </a:t>
            </a:r>
          </a:p>
          <a:p>
            <a:endParaRPr lang="en-GB" dirty="0"/>
          </a:p>
        </p:txBody>
      </p:sp>
      <p:pic>
        <p:nvPicPr>
          <p:cNvPr id="4" name="Picture 3">
            <a:extLst>
              <a:ext uri="{FF2B5EF4-FFF2-40B4-BE49-F238E27FC236}">
                <a16:creationId xmlns:a16="http://schemas.microsoft.com/office/drawing/2014/main" id="{536728CD-56B7-4934-B405-50D9118954AB}"/>
              </a:ext>
            </a:extLst>
          </p:cNvPr>
          <p:cNvPicPr>
            <a:picLocks noChangeAspect="1"/>
          </p:cNvPicPr>
          <p:nvPr/>
        </p:nvPicPr>
        <p:blipFill>
          <a:blip r:embed="rId2"/>
          <a:stretch>
            <a:fillRect/>
          </a:stretch>
        </p:blipFill>
        <p:spPr>
          <a:xfrm>
            <a:off x="6768297" y="3296874"/>
            <a:ext cx="4771689" cy="3500459"/>
          </a:xfrm>
          <a:prstGeom prst="ellipse">
            <a:avLst/>
          </a:prstGeom>
        </p:spPr>
      </p:pic>
      <p:sp>
        <p:nvSpPr>
          <p:cNvPr id="6" name="Oval 5">
            <a:extLst>
              <a:ext uri="{FF2B5EF4-FFF2-40B4-BE49-F238E27FC236}">
                <a16:creationId xmlns:a16="http://schemas.microsoft.com/office/drawing/2014/main" id="{E9CDCA94-0AC6-4EDE-B69A-27800E665ED2}"/>
              </a:ext>
            </a:extLst>
          </p:cNvPr>
          <p:cNvSpPr/>
          <p:nvPr/>
        </p:nvSpPr>
        <p:spPr>
          <a:xfrm>
            <a:off x="7160278" y="4429387"/>
            <a:ext cx="2277337" cy="16694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E6515D7-FDD2-4EF4-BB1B-E20FA3A85742}"/>
              </a:ext>
            </a:extLst>
          </p:cNvPr>
          <p:cNvPicPr>
            <a:picLocks noChangeAspect="1"/>
          </p:cNvPicPr>
          <p:nvPr/>
        </p:nvPicPr>
        <p:blipFill>
          <a:blip r:embed="rId3"/>
          <a:stretch>
            <a:fillRect/>
          </a:stretch>
        </p:blipFill>
        <p:spPr>
          <a:xfrm>
            <a:off x="1043412" y="4067287"/>
            <a:ext cx="3421946" cy="2790713"/>
          </a:xfrm>
          <a:prstGeom prst="ellipse">
            <a:avLst/>
          </a:prstGeom>
        </p:spPr>
      </p:pic>
      <p:sp>
        <p:nvSpPr>
          <p:cNvPr id="8" name="Oval 7">
            <a:extLst>
              <a:ext uri="{FF2B5EF4-FFF2-40B4-BE49-F238E27FC236}">
                <a16:creationId xmlns:a16="http://schemas.microsoft.com/office/drawing/2014/main" id="{0D6402D3-F51E-4354-8AFC-6FF5DAB64ADF}"/>
              </a:ext>
            </a:extLst>
          </p:cNvPr>
          <p:cNvSpPr/>
          <p:nvPr/>
        </p:nvSpPr>
        <p:spPr>
          <a:xfrm>
            <a:off x="2592197" y="4346895"/>
            <a:ext cx="1249961" cy="9213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48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a:xfrm>
            <a:off x="624970" y="253614"/>
            <a:ext cx="8596668" cy="1320800"/>
          </a:xfrm>
        </p:spPr>
        <p:txBody>
          <a:bodyPr/>
          <a:lstStyle/>
          <a:p>
            <a:r>
              <a:rPr lang="en-GB" dirty="0"/>
              <a:t>Integers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24970" y="1159854"/>
            <a:ext cx="9248510" cy="5782036"/>
          </a:xfrm>
        </p:spPr>
        <p:txBody>
          <a:bodyPr>
            <a:normAutofit/>
          </a:bodyPr>
          <a:lstStyle/>
          <a:p>
            <a:r>
              <a:rPr lang="en-GB" dirty="0"/>
              <a:t>What is a Integer ?</a:t>
            </a:r>
          </a:p>
          <a:p>
            <a:endParaRPr lang="en-GB" dirty="0"/>
          </a:p>
          <a:p>
            <a:r>
              <a:rPr lang="en-GB" dirty="0"/>
              <a:t>Integers is a fancy word for </a:t>
            </a:r>
            <a:r>
              <a:rPr lang="en-GB" b="1" u="sng" dirty="0"/>
              <a:t>Whole Numbers</a:t>
            </a:r>
            <a:r>
              <a:rPr lang="en-GB" dirty="0"/>
              <a:t> these are numbers that have no decimal part.  </a:t>
            </a:r>
          </a:p>
          <a:p>
            <a:endParaRPr lang="en-GB" dirty="0"/>
          </a:p>
          <a:p>
            <a:r>
              <a:rPr lang="en-GB" b="1" u="sng" dirty="0"/>
              <a:t>Can anyone give me and example of an integer ? </a:t>
            </a:r>
          </a:p>
          <a:p>
            <a:endParaRPr lang="en-GB" dirty="0"/>
          </a:p>
        </p:txBody>
      </p:sp>
      <p:pic>
        <p:nvPicPr>
          <p:cNvPr id="9" name="Picture 8">
            <a:extLst>
              <a:ext uri="{FF2B5EF4-FFF2-40B4-BE49-F238E27FC236}">
                <a16:creationId xmlns:a16="http://schemas.microsoft.com/office/drawing/2014/main" id="{03B45BB8-5B2D-44A3-8092-AC99E44C1961}"/>
              </a:ext>
            </a:extLst>
          </p:cNvPr>
          <p:cNvPicPr>
            <a:picLocks noChangeAspect="1"/>
          </p:cNvPicPr>
          <p:nvPr/>
        </p:nvPicPr>
        <p:blipFill>
          <a:blip r:embed="rId2"/>
          <a:stretch>
            <a:fillRect/>
          </a:stretch>
        </p:blipFill>
        <p:spPr>
          <a:xfrm>
            <a:off x="6797475" y="2480654"/>
            <a:ext cx="4267604" cy="4281941"/>
          </a:xfrm>
          <a:prstGeom prst="ellipse">
            <a:avLst/>
          </a:prstGeom>
        </p:spPr>
      </p:pic>
    </p:spTree>
    <p:extLst>
      <p:ext uri="{BB962C8B-B14F-4D97-AF65-F5344CB8AC3E}">
        <p14:creationId xmlns:p14="http://schemas.microsoft.com/office/powerpoint/2010/main" val="12396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p:txBody>
          <a:bodyPr/>
          <a:lstStyle/>
          <a:p>
            <a:r>
              <a:rPr lang="en-GB" dirty="0"/>
              <a:t>Number groups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232716" y="2432478"/>
            <a:ext cx="9951520" cy="794154"/>
          </a:xfrm>
        </p:spPr>
        <p:txBody>
          <a:bodyPr/>
          <a:lstStyle/>
          <a:p>
            <a:r>
              <a:rPr lang="en-GB" b="1" u="sng" dirty="0"/>
              <a:t>Even</a:t>
            </a:r>
            <a:endParaRPr lang="en-GB" dirty="0"/>
          </a:p>
        </p:txBody>
      </p:sp>
      <p:sp>
        <p:nvSpPr>
          <p:cNvPr id="4" name="Content Placeholder 2">
            <a:extLst>
              <a:ext uri="{FF2B5EF4-FFF2-40B4-BE49-F238E27FC236}">
                <a16:creationId xmlns:a16="http://schemas.microsoft.com/office/drawing/2014/main" id="{8AFECB0F-7ADA-4BEC-A9AB-0696009D6529}"/>
              </a:ext>
            </a:extLst>
          </p:cNvPr>
          <p:cNvSpPr txBox="1">
            <a:spLocks/>
          </p:cNvSpPr>
          <p:nvPr/>
        </p:nvSpPr>
        <p:spPr>
          <a:xfrm>
            <a:off x="232716" y="2925976"/>
            <a:ext cx="9951520" cy="6276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Odd</a:t>
            </a:r>
            <a:endParaRPr lang="en-GB" dirty="0"/>
          </a:p>
        </p:txBody>
      </p:sp>
      <p:sp>
        <p:nvSpPr>
          <p:cNvPr id="6" name="Content Placeholder 2">
            <a:extLst>
              <a:ext uri="{FF2B5EF4-FFF2-40B4-BE49-F238E27FC236}">
                <a16:creationId xmlns:a16="http://schemas.microsoft.com/office/drawing/2014/main" id="{CF6ED821-B0B6-40F0-A417-5826D3FB00B5}"/>
              </a:ext>
            </a:extLst>
          </p:cNvPr>
          <p:cNvSpPr txBox="1">
            <a:spLocks/>
          </p:cNvSpPr>
          <p:nvPr/>
        </p:nvSpPr>
        <p:spPr>
          <a:xfrm>
            <a:off x="232716" y="3496562"/>
            <a:ext cx="9951520" cy="6276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Square</a:t>
            </a:r>
            <a:endParaRPr lang="en-GB" dirty="0"/>
          </a:p>
          <a:p>
            <a:endParaRPr lang="en-GB" dirty="0"/>
          </a:p>
        </p:txBody>
      </p:sp>
      <p:sp>
        <p:nvSpPr>
          <p:cNvPr id="7" name="Content Placeholder 2">
            <a:extLst>
              <a:ext uri="{FF2B5EF4-FFF2-40B4-BE49-F238E27FC236}">
                <a16:creationId xmlns:a16="http://schemas.microsoft.com/office/drawing/2014/main" id="{B69AFA89-F589-4631-A70E-80EC9589219E}"/>
              </a:ext>
            </a:extLst>
          </p:cNvPr>
          <p:cNvSpPr txBox="1">
            <a:spLocks/>
          </p:cNvSpPr>
          <p:nvPr/>
        </p:nvSpPr>
        <p:spPr>
          <a:xfrm>
            <a:off x="232716" y="5495634"/>
            <a:ext cx="9951520" cy="11079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Prime</a:t>
            </a:r>
            <a:endParaRPr lang="en-GB" dirty="0"/>
          </a:p>
        </p:txBody>
      </p:sp>
      <p:sp>
        <p:nvSpPr>
          <p:cNvPr id="8" name="Content Placeholder 2">
            <a:extLst>
              <a:ext uri="{FF2B5EF4-FFF2-40B4-BE49-F238E27FC236}">
                <a16:creationId xmlns:a16="http://schemas.microsoft.com/office/drawing/2014/main" id="{DD110FFE-F7ED-4E24-8466-B7F49897A46D}"/>
              </a:ext>
            </a:extLst>
          </p:cNvPr>
          <p:cNvSpPr txBox="1">
            <a:spLocks/>
          </p:cNvSpPr>
          <p:nvPr/>
        </p:nvSpPr>
        <p:spPr>
          <a:xfrm>
            <a:off x="232716" y="4603125"/>
            <a:ext cx="6604312" cy="5439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b="1" u="sng" dirty="0"/>
              <a:t>Cube</a:t>
            </a:r>
            <a:endParaRPr lang="en-GB" dirty="0"/>
          </a:p>
          <a:p>
            <a:pPr marL="0" indent="0">
              <a:buNone/>
            </a:pPr>
            <a:endParaRPr lang="en-GB" dirty="0"/>
          </a:p>
        </p:txBody>
      </p:sp>
      <p:sp>
        <p:nvSpPr>
          <p:cNvPr id="9" name="Content Placeholder 2">
            <a:extLst>
              <a:ext uri="{FF2B5EF4-FFF2-40B4-BE49-F238E27FC236}">
                <a16:creationId xmlns:a16="http://schemas.microsoft.com/office/drawing/2014/main" id="{5856DA92-9F73-4239-BD63-AF49455CEC46}"/>
              </a:ext>
            </a:extLst>
          </p:cNvPr>
          <p:cNvSpPr txBox="1">
            <a:spLocks/>
          </p:cNvSpPr>
          <p:nvPr/>
        </p:nvSpPr>
        <p:spPr>
          <a:xfrm>
            <a:off x="334783" y="1594526"/>
            <a:ext cx="9951520" cy="7941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The other words and groups/types of numbers you need to know are, Even, Odd, Square, Cube and Prime</a:t>
            </a:r>
          </a:p>
        </p:txBody>
      </p:sp>
      <p:sp>
        <p:nvSpPr>
          <p:cNvPr id="10" name="Content Placeholder 2">
            <a:extLst>
              <a:ext uri="{FF2B5EF4-FFF2-40B4-BE49-F238E27FC236}">
                <a16:creationId xmlns:a16="http://schemas.microsoft.com/office/drawing/2014/main" id="{6308D7F0-07D7-43E6-9FCA-33ECA2D7A6E7}"/>
              </a:ext>
            </a:extLst>
          </p:cNvPr>
          <p:cNvSpPr txBox="1">
            <a:spLocks/>
          </p:cNvSpPr>
          <p:nvPr/>
        </p:nvSpPr>
        <p:spPr>
          <a:xfrm>
            <a:off x="1270586" y="2445789"/>
            <a:ext cx="9951520" cy="7941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is a multiple of 2 … 2,4,6,8,10,12,14 … they are all in the 2 times table</a:t>
            </a:r>
          </a:p>
        </p:txBody>
      </p:sp>
      <p:sp>
        <p:nvSpPr>
          <p:cNvPr id="11" name="Content Placeholder 2">
            <a:extLst>
              <a:ext uri="{FF2B5EF4-FFF2-40B4-BE49-F238E27FC236}">
                <a16:creationId xmlns:a16="http://schemas.microsoft.com/office/drawing/2014/main" id="{14CE19BE-9DDD-42FC-85F8-179566EF14DD}"/>
              </a:ext>
            </a:extLst>
          </p:cNvPr>
          <p:cNvSpPr txBox="1">
            <a:spLocks/>
          </p:cNvSpPr>
          <p:nvPr/>
        </p:nvSpPr>
        <p:spPr>
          <a:xfrm>
            <a:off x="1270586" y="2917377"/>
            <a:ext cx="9951520" cy="6276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opposite to even, end in 1,3,5,7,9 … </a:t>
            </a:r>
          </a:p>
        </p:txBody>
      </p:sp>
      <p:sp>
        <p:nvSpPr>
          <p:cNvPr id="12" name="Content Placeholder 2">
            <a:extLst>
              <a:ext uri="{FF2B5EF4-FFF2-40B4-BE49-F238E27FC236}">
                <a16:creationId xmlns:a16="http://schemas.microsoft.com/office/drawing/2014/main" id="{D3E9DDBF-7DB6-4D56-98D4-8CDC3FB766C4}"/>
              </a:ext>
            </a:extLst>
          </p:cNvPr>
          <p:cNvSpPr txBox="1">
            <a:spLocks/>
          </p:cNvSpPr>
          <p:nvPr/>
        </p:nvSpPr>
        <p:spPr>
          <a:xfrm>
            <a:off x="1481087" y="3528250"/>
            <a:ext cx="5037159" cy="3846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results of a number multiplied by itself …</a:t>
            </a:r>
          </a:p>
        </p:txBody>
      </p:sp>
      <p:sp>
        <p:nvSpPr>
          <p:cNvPr id="13" name="Content Placeholder 2">
            <a:extLst>
              <a:ext uri="{FF2B5EF4-FFF2-40B4-BE49-F238E27FC236}">
                <a16:creationId xmlns:a16="http://schemas.microsoft.com/office/drawing/2014/main" id="{C9F6F49F-AB42-4D86-849E-9BBC428C9B49}"/>
              </a:ext>
            </a:extLst>
          </p:cNvPr>
          <p:cNvSpPr txBox="1">
            <a:spLocks/>
          </p:cNvSpPr>
          <p:nvPr/>
        </p:nvSpPr>
        <p:spPr>
          <a:xfrm>
            <a:off x="1270586" y="4625603"/>
            <a:ext cx="6245950" cy="34853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result of a number multiplied by itself and itself again …</a:t>
            </a:r>
          </a:p>
        </p:txBody>
      </p:sp>
      <p:sp>
        <p:nvSpPr>
          <p:cNvPr id="14" name="Content Placeholder 2">
            <a:extLst>
              <a:ext uri="{FF2B5EF4-FFF2-40B4-BE49-F238E27FC236}">
                <a16:creationId xmlns:a16="http://schemas.microsoft.com/office/drawing/2014/main" id="{75A505D0-BF94-440C-8EF5-6191E4D6DFE5}"/>
              </a:ext>
            </a:extLst>
          </p:cNvPr>
          <p:cNvSpPr txBox="1">
            <a:spLocks/>
          </p:cNvSpPr>
          <p:nvPr/>
        </p:nvSpPr>
        <p:spPr>
          <a:xfrm>
            <a:off x="1346862" y="5577154"/>
            <a:ext cx="9951520" cy="11079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 a number </a:t>
            </a:r>
            <a:r>
              <a:rPr lang="en-GB" b="1" u="sng" dirty="0"/>
              <a:t>divisible by 1 and itself </a:t>
            </a:r>
            <a:r>
              <a:rPr lang="en-GB" dirty="0"/>
              <a:t>or a number with </a:t>
            </a:r>
            <a:r>
              <a:rPr lang="en-GB" b="1" u="sng" dirty="0"/>
              <a:t>only 2 (different) FACTORS </a:t>
            </a:r>
            <a:r>
              <a:rPr lang="en-GB" dirty="0"/>
              <a:t>… </a:t>
            </a:r>
          </a:p>
          <a:p>
            <a:pPr marL="0" indent="0">
              <a:buNone/>
            </a:pPr>
            <a:r>
              <a:rPr lang="en-GB" dirty="0"/>
              <a:t>2,3,5,7,11,13,17,19,23,29 … </a:t>
            </a:r>
          </a:p>
          <a:p>
            <a:endParaRPr lang="en-GB"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2E72242D-4942-48E2-A6B9-AE2C7AD38FB3}"/>
                  </a:ext>
                </a:extLst>
              </p:cNvPr>
              <p:cNvSpPr txBox="1">
                <a:spLocks/>
              </p:cNvSpPr>
              <p:nvPr/>
            </p:nvSpPr>
            <p:spPr>
              <a:xfrm>
                <a:off x="1481087" y="3835650"/>
                <a:ext cx="1672311" cy="32295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sz="1900" i="1" smtClean="0">
                            <a:latin typeface="Cambria Math" panose="02040503050406030204" pitchFamily="18" charset="0"/>
                          </a:rPr>
                        </m:ctrlPr>
                      </m:sSupPr>
                      <m:e>
                        <m:r>
                          <a:rPr lang="en-GB" sz="1900" b="0" i="1" smtClean="0">
                            <a:latin typeface="Cambria Math" panose="02040503050406030204" pitchFamily="18" charset="0"/>
                          </a:rPr>
                          <m:t>1</m:t>
                        </m:r>
                      </m:e>
                      <m:sup>
                        <m:r>
                          <a:rPr lang="en-GB" sz="1900" i="1" smtClean="0">
                            <a:latin typeface="Cambria Math" panose="02040503050406030204" pitchFamily="18" charset="0"/>
                          </a:rPr>
                          <m:t>2</m:t>
                        </m:r>
                      </m:sup>
                    </m:sSup>
                  </m:oMath>
                </a14:m>
                <a:r>
                  <a:rPr lang="en-GB" sz="1900" dirty="0"/>
                  <a:t> = 1 X 1 = 1</a:t>
                </a:r>
              </a:p>
              <a:p>
                <a:endParaRPr lang="en-GB" dirty="0"/>
              </a:p>
            </p:txBody>
          </p:sp>
        </mc:Choice>
        <mc:Fallback xmlns="">
          <p:sp>
            <p:nvSpPr>
              <p:cNvPr id="15" name="Content Placeholder 2">
                <a:extLst>
                  <a:ext uri="{FF2B5EF4-FFF2-40B4-BE49-F238E27FC236}">
                    <a16:creationId xmlns:a16="http://schemas.microsoft.com/office/drawing/2014/main" id="{2E72242D-4942-48E2-A6B9-AE2C7AD38FB3}"/>
                  </a:ext>
                </a:extLst>
              </p:cNvPr>
              <p:cNvSpPr txBox="1">
                <a:spLocks noRot="1" noChangeAspect="1" noMove="1" noResize="1" noEditPoints="1" noAdjustHandles="1" noChangeArrowheads="1" noChangeShapeType="1" noTextEdit="1"/>
              </p:cNvSpPr>
              <p:nvPr/>
            </p:nvSpPr>
            <p:spPr>
              <a:xfrm>
                <a:off x="1481087" y="3835650"/>
                <a:ext cx="1672311" cy="322953"/>
              </a:xfrm>
              <a:prstGeom prst="rect">
                <a:avLst/>
              </a:prstGeom>
              <a:blipFill>
                <a:blip r:embed="rId2"/>
                <a:stretch>
                  <a:fillRect t="-28302" b="-245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962241A1-4D34-435E-82D5-F85CFCDB9CDC}"/>
                  </a:ext>
                </a:extLst>
              </p:cNvPr>
              <p:cNvSpPr txBox="1">
                <a:spLocks/>
              </p:cNvSpPr>
              <p:nvPr/>
            </p:nvSpPr>
            <p:spPr>
              <a:xfrm>
                <a:off x="1481087" y="4062261"/>
                <a:ext cx="1586853" cy="3846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i="1" smtClean="0">
                            <a:latin typeface="Cambria Math" panose="02040503050406030204" pitchFamily="18" charset="0"/>
                          </a:rPr>
                          <m:t>2</m:t>
                        </m:r>
                      </m:sup>
                    </m:sSup>
                  </m:oMath>
                </a14:m>
                <a:r>
                  <a:rPr lang="en-GB" dirty="0"/>
                  <a:t> = 2 X 2 = 4</a:t>
                </a:r>
              </a:p>
              <a:p>
                <a:endParaRPr lang="en-GB" dirty="0"/>
              </a:p>
            </p:txBody>
          </p:sp>
        </mc:Choice>
        <mc:Fallback xmlns="">
          <p:sp>
            <p:nvSpPr>
              <p:cNvPr id="16" name="Content Placeholder 2">
                <a:extLst>
                  <a:ext uri="{FF2B5EF4-FFF2-40B4-BE49-F238E27FC236}">
                    <a16:creationId xmlns:a16="http://schemas.microsoft.com/office/drawing/2014/main" id="{962241A1-4D34-435E-82D5-F85CFCDB9CDC}"/>
                  </a:ext>
                </a:extLst>
              </p:cNvPr>
              <p:cNvSpPr txBox="1">
                <a:spLocks noRot="1" noChangeAspect="1" noMove="1" noResize="1" noEditPoints="1" noAdjustHandles="1" noChangeArrowheads="1" noChangeShapeType="1" noTextEdit="1"/>
              </p:cNvSpPr>
              <p:nvPr/>
            </p:nvSpPr>
            <p:spPr>
              <a:xfrm>
                <a:off x="1481087" y="4062261"/>
                <a:ext cx="1586853" cy="384649"/>
              </a:xfrm>
              <a:prstGeom prst="rect">
                <a:avLst/>
              </a:prstGeom>
              <a:blipFill>
                <a:blip r:embed="rId3"/>
                <a:stretch>
                  <a:fillRect t="-9524" r="-1154" b="-190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C0CE4FA8-3212-45CF-A163-C42E80923E82}"/>
                  </a:ext>
                </a:extLst>
              </p:cNvPr>
              <p:cNvSpPr txBox="1">
                <a:spLocks/>
              </p:cNvSpPr>
              <p:nvPr/>
            </p:nvSpPr>
            <p:spPr>
              <a:xfrm>
                <a:off x="3522884" y="3801619"/>
                <a:ext cx="1586853" cy="3835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3</m:t>
                        </m:r>
                      </m:e>
                      <m:sup>
                        <m:r>
                          <a:rPr lang="en-GB" i="1" smtClean="0">
                            <a:latin typeface="Cambria Math" panose="02040503050406030204" pitchFamily="18" charset="0"/>
                          </a:rPr>
                          <m:t>2</m:t>
                        </m:r>
                      </m:sup>
                    </m:sSup>
                  </m:oMath>
                </a14:m>
                <a:r>
                  <a:rPr lang="en-GB" dirty="0"/>
                  <a:t> = 3 X 3 = 9</a:t>
                </a:r>
              </a:p>
              <a:p>
                <a:endParaRPr lang="en-GB" dirty="0"/>
              </a:p>
            </p:txBody>
          </p:sp>
        </mc:Choice>
        <mc:Fallback xmlns="">
          <p:sp>
            <p:nvSpPr>
              <p:cNvPr id="17" name="Content Placeholder 2">
                <a:extLst>
                  <a:ext uri="{FF2B5EF4-FFF2-40B4-BE49-F238E27FC236}">
                    <a16:creationId xmlns:a16="http://schemas.microsoft.com/office/drawing/2014/main" id="{C0CE4FA8-3212-45CF-A163-C42E80923E82}"/>
                  </a:ext>
                </a:extLst>
              </p:cNvPr>
              <p:cNvSpPr txBox="1">
                <a:spLocks noRot="1" noChangeAspect="1" noMove="1" noResize="1" noEditPoints="1" noAdjustHandles="1" noChangeArrowheads="1" noChangeShapeType="1" noTextEdit="1"/>
              </p:cNvSpPr>
              <p:nvPr/>
            </p:nvSpPr>
            <p:spPr>
              <a:xfrm>
                <a:off x="3522884" y="3801619"/>
                <a:ext cx="1586853" cy="383597"/>
              </a:xfrm>
              <a:prstGeom prst="rect">
                <a:avLst/>
              </a:prstGeom>
              <a:blipFill>
                <a:blip r:embed="rId4"/>
                <a:stretch>
                  <a:fillRect t="-11111" r="-1154" b="-19048"/>
                </a:stretch>
              </a:blipFill>
            </p:spPr>
            <p:txBody>
              <a:bodyPr/>
              <a:lstStyle/>
              <a:p>
                <a:r>
                  <a:rPr lang="en-GB">
                    <a:noFill/>
                  </a:rPr>
                  <a:t> </a:t>
                </a:r>
              </a:p>
            </p:txBody>
          </p:sp>
        </mc:Fallback>
      </mc:AlternateContent>
      <p:sp>
        <p:nvSpPr>
          <p:cNvPr id="18" name="Content Placeholder 2">
            <a:extLst>
              <a:ext uri="{FF2B5EF4-FFF2-40B4-BE49-F238E27FC236}">
                <a16:creationId xmlns:a16="http://schemas.microsoft.com/office/drawing/2014/main" id="{26229BD7-BE23-406D-BB7A-B15CFB9A32D2}"/>
              </a:ext>
            </a:extLst>
          </p:cNvPr>
          <p:cNvSpPr txBox="1">
            <a:spLocks/>
          </p:cNvSpPr>
          <p:nvPr/>
        </p:nvSpPr>
        <p:spPr>
          <a:xfrm>
            <a:off x="6192953" y="3426619"/>
            <a:ext cx="4316576" cy="62762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1,4,9,16,25,36,49,64,81,100, 121, 144, 169, 196, 225 … </a:t>
            </a:r>
          </a:p>
          <a:p>
            <a:endParaRPr lang="en-GB" dirty="0"/>
          </a:p>
        </p:txBody>
      </p:sp>
      <p:sp>
        <p:nvSpPr>
          <p:cNvPr id="19" name="Content Placeholder 2">
            <a:extLst>
              <a:ext uri="{FF2B5EF4-FFF2-40B4-BE49-F238E27FC236}">
                <a16:creationId xmlns:a16="http://schemas.microsoft.com/office/drawing/2014/main" id="{44BE7C80-4D5E-477E-AB08-D1C9D3EF03F3}"/>
              </a:ext>
            </a:extLst>
          </p:cNvPr>
          <p:cNvSpPr txBox="1">
            <a:spLocks/>
          </p:cNvSpPr>
          <p:nvPr/>
        </p:nvSpPr>
        <p:spPr>
          <a:xfrm>
            <a:off x="7395949" y="4539440"/>
            <a:ext cx="2989621" cy="5439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1,8,27,64,125 and 1000… </a:t>
            </a:r>
          </a:p>
          <a:p>
            <a:pPr marL="0" indent="0">
              <a:buNone/>
            </a:pPr>
            <a:endParaRPr lang="en-GB" dirty="0"/>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D1F302A6-7FFC-4419-9CF5-3B2E85601811}"/>
                  </a:ext>
                </a:extLst>
              </p:cNvPr>
              <p:cNvSpPr txBox="1">
                <a:spLocks/>
              </p:cNvSpPr>
              <p:nvPr/>
            </p:nvSpPr>
            <p:spPr>
              <a:xfrm>
                <a:off x="1481086" y="4946135"/>
                <a:ext cx="1857732" cy="34248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sz="1900" i="1" smtClean="0">
                            <a:latin typeface="Cambria Math" panose="02040503050406030204" pitchFamily="18" charset="0"/>
                          </a:rPr>
                        </m:ctrlPr>
                      </m:sSupPr>
                      <m:e>
                        <m:r>
                          <a:rPr lang="en-GB" sz="1900" b="0" i="1" smtClean="0">
                            <a:latin typeface="Cambria Math" panose="02040503050406030204" pitchFamily="18" charset="0"/>
                          </a:rPr>
                          <m:t>1</m:t>
                        </m:r>
                      </m:e>
                      <m:sup>
                        <m:r>
                          <a:rPr lang="en-GB" sz="1900" b="0" i="1" smtClean="0">
                            <a:latin typeface="Cambria Math" panose="02040503050406030204" pitchFamily="18" charset="0"/>
                          </a:rPr>
                          <m:t>3</m:t>
                        </m:r>
                      </m:sup>
                    </m:sSup>
                  </m:oMath>
                </a14:m>
                <a:r>
                  <a:rPr lang="en-GB" sz="1900" dirty="0"/>
                  <a:t> = 1 X 1 X 1 = 1</a:t>
                </a:r>
              </a:p>
              <a:p>
                <a:endParaRPr lang="en-GB" dirty="0"/>
              </a:p>
            </p:txBody>
          </p:sp>
        </mc:Choice>
        <mc:Fallback xmlns="">
          <p:sp>
            <p:nvSpPr>
              <p:cNvPr id="20" name="Content Placeholder 2">
                <a:extLst>
                  <a:ext uri="{FF2B5EF4-FFF2-40B4-BE49-F238E27FC236}">
                    <a16:creationId xmlns:a16="http://schemas.microsoft.com/office/drawing/2014/main" id="{D1F302A6-7FFC-4419-9CF5-3B2E85601811}"/>
                  </a:ext>
                </a:extLst>
              </p:cNvPr>
              <p:cNvSpPr txBox="1">
                <a:spLocks noRot="1" noChangeAspect="1" noMove="1" noResize="1" noEditPoints="1" noAdjustHandles="1" noChangeArrowheads="1" noChangeShapeType="1" noTextEdit="1"/>
              </p:cNvSpPr>
              <p:nvPr/>
            </p:nvSpPr>
            <p:spPr>
              <a:xfrm>
                <a:off x="1481086" y="4946135"/>
                <a:ext cx="1857732" cy="342481"/>
              </a:xfrm>
              <a:prstGeom prst="rect">
                <a:avLst/>
              </a:prstGeom>
              <a:blipFill>
                <a:blip r:embed="rId5"/>
                <a:stretch>
                  <a:fillRect t="-14035" b="-10526"/>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0BBDB43F-1148-4639-856C-B6FE7E58B134}"/>
              </a:ext>
            </a:extLst>
          </p:cNvPr>
          <p:cNvSpPr/>
          <p:nvPr/>
        </p:nvSpPr>
        <p:spPr>
          <a:xfrm>
            <a:off x="8408229" y="3795500"/>
            <a:ext cx="2172748" cy="6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need to know the first 15 !</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B2B4FA1-01E5-44D3-96F1-C8D2FFDB64B9}"/>
                  </a:ext>
                </a:extLst>
              </p:cNvPr>
              <p:cNvSpPr/>
              <p:nvPr/>
            </p:nvSpPr>
            <p:spPr>
              <a:xfrm>
                <a:off x="7736825" y="4848620"/>
                <a:ext cx="2782493" cy="766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need to know the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1</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2</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3</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4</m:t>
                        </m:r>
                      </m:e>
                      <m:sup>
                        <m:r>
                          <a:rPr lang="en-GB" i="1">
                            <a:latin typeface="Cambria Math" panose="02040503050406030204" pitchFamily="18" charset="0"/>
                          </a:rPr>
                          <m:t>3</m:t>
                        </m:r>
                      </m:sup>
                    </m:sSup>
                  </m:oMath>
                </a14:m>
                <a:r>
                  <a:rPr lang="en-GB" dirty="0"/>
                  <a:t>,</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5</m:t>
                        </m:r>
                      </m:e>
                      <m:sup>
                        <m:r>
                          <a:rPr lang="en-GB" i="1">
                            <a:latin typeface="Cambria Math" panose="02040503050406030204" pitchFamily="18" charset="0"/>
                          </a:rPr>
                          <m:t>3</m:t>
                        </m:r>
                      </m:sup>
                    </m:sSup>
                  </m:oMath>
                </a14:m>
                <a:r>
                  <a:rPr lang="en-GB" dirty="0"/>
                  <a:t>and </a:t>
                </a:r>
                <a14:m>
                  <m:oMath xmlns:m="http://schemas.openxmlformats.org/officeDocument/2006/math">
                    <m:sSup>
                      <m:sSupPr>
                        <m:ctrlPr>
                          <a:rPr lang="en-GB" i="1">
                            <a:latin typeface="Cambria Math" panose="02040503050406030204" pitchFamily="18" charset="0"/>
                          </a:rPr>
                        </m:ctrlPr>
                      </m:sSupPr>
                      <m:e>
                        <m:r>
                          <a:rPr lang="en-GB" b="0" i="1" smtClean="0">
                            <a:latin typeface="Cambria Math" panose="02040503050406030204" pitchFamily="18" charset="0"/>
                          </a:rPr>
                          <m:t>10</m:t>
                        </m:r>
                      </m:e>
                      <m:sup>
                        <m:r>
                          <a:rPr lang="en-GB" i="1">
                            <a:latin typeface="Cambria Math" panose="02040503050406030204" pitchFamily="18" charset="0"/>
                          </a:rPr>
                          <m:t>3</m:t>
                        </m:r>
                      </m:sup>
                    </m:sSup>
                  </m:oMath>
                </a14:m>
                <a:r>
                  <a:rPr lang="en-GB" dirty="0"/>
                  <a:t> !</a:t>
                </a:r>
              </a:p>
            </p:txBody>
          </p:sp>
        </mc:Choice>
        <mc:Fallback xmlns="">
          <p:sp>
            <p:nvSpPr>
              <p:cNvPr id="21" name="Rectangle 20">
                <a:extLst>
                  <a:ext uri="{FF2B5EF4-FFF2-40B4-BE49-F238E27FC236}">
                    <a16:creationId xmlns:a16="http://schemas.microsoft.com/office/drawing/2014/main" id="{5B2B4FA1-01E5-44D3-96F1-C8D2FFDB64B9}"/>
                  </a:ext>
                </a:extLst>
              </p:cNvPr>
              <p:cNvSpPr>
                <a:spLocks noRot="1" noChangeAspect="1" noMove="1" noResize="1" noEditPoints="1" noAdjustHandles="1" noChangeArrowheads="1" noChangeShapeType="1" noTextEdit="1"/>
              </p:cNvSpPr>
              <p:nvPr/>
            </p:nvSpPr>
            <p:spPr>
              <a:xfrm>
                <a:off x="7736825" y="4848620"/>
                <a:ext cx="2782493" cy="766843"/>
              </a:xfrm>
              <a:prstGeom prst="rect">
                <a:avLst/>
              </a:prstGeom>
              <a:blipFill>
                <a:blip r:embed="rId6"/>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73E077E8-18E9-46BA-8031-9E3125284FD4}"/>
                  </a:ext>
                </a:extLst>
              </p:cNvPr>
              <p:cNvSpPr txBox="1">
                <a:spLocks/>
              </p:cNvSpPr>
              <p:nvPr/>
            </p:nvSpPr>
            <p:spPr>
              <a:xfrm>
                <a:off x="3680089" y="4947880"/>
                <a:ext cx="1857732" cy="34248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14:m>
                  <m:oMath xmlns:m="http://schemas.openxmlformats.org/officeDocument/2006/math">
                    <m:sSup>
                      <m:sSupPr>
                        <m:ctrlPr>
                          <a:rPr lang="en-GB" sz="1900" i="1" smtClean="0">
                            <a:latin typeface="Cambria Math" panose="02040503050406030204" pitchFamily="18" charset="0"/>
                          </a:rPr>
                        </m:ctrlPr>
                      </m:sSupPr>
                      <m:e>
                        <m:r>
                          <a:rPr lang="en-GB" sz="1900" b="0" i="1" smtClean="0">
                            <a:latin typeface="Cambria Math" panose="02040503050406030204" pitchFamily="18" charset="0"/>
                          </a:rPr>
                          <m:t>2</m:t>
                        </m:r>
                      </m:e>
                      <m:sup>
                        <m:r>
                          <a:rPr lang="en-GB" sz="1900" b="0" i="1" smtClean="0">
                            <a:latin typeface="Cambria Math" panose="02040503050406030204" pitchFamily="18" charset="0"/>
                          </a:rPr>
                          <m:t>3</m:t>
                        </m:r>
                      </m:sup>
                    </m:sSup>
                  </m:oMath>
                </a14:m>
                <a:r>
                  <a:rPr lang="en-GB" sz="1900" dirty="0"/>
                  <a:t> = 2 X 2 X 2 = 8</a:t>
                </a:r>
              </a:p>
              <a:p>
                <a:endParaRPr lang="en-GB" dirty="0"/>
              </a:p>
            </p:txBody>
          </p:sp>
        </mc:Choice>
        <mc:Fallback xmlns="">
          <p:sp>
            <p:nvSpPr>
              <p:cNvPr id="22" name="Content Placeholder 2">
                <a:extLst>
                  <a:ext uri="{FF2B5EF4-FFF2-40B4-BE49-F238E27FC236}">
                    <a16:creationId xmlns:a16="http://schemas.microsoft.com/office/drawing/2014/main" id="{73E077E8-18E9-46BA-8031-9E3125284FD4}"/>
                  </a:ext>
                </a:extLst>
              </p:cNvPr>
              <p:cNvSpPr txBox="1">
                <a:spLocks noRot="1" noChangeAspect="1" noMove="1" noResize="1" noEditPoints="1" noAdjustHandles="1" noChangeArrowheads="1" noChangeShapeType="1" noTextEdit="1"/>
              </p:cNvSpPr>
              <p:nvPr/>
            </p:nvSpPr>
            <p:spPr>
              <a:xfrm>
                <a:off x="3680089" y="4947880"/>
                <a:ext cx="1857732" cy="342481"/>
              </a:xfrm>
              <a:prstGeom prst="rect">
                <a:avLst/>
              </a:prstGeom>
              <a:blipFill>
                <a:blip r:embed="rId7"/>
                <a:stretch>
                  <a:fillRect t="-14286" b="-12500"/>
                </a:stretch>
              </a:blipFill>
            </p:spPr>
            <p:txBody>
              <a:bodyPr/>
              <a:lstStyle/>
              <a:p>
                <a:r>
                  <a:rPr lang="en-GB">
                    <a:noFill/>
                  </a:rPr>
                  <a:t> </a:t>
                </a:r>
              </a:p>
            </p:txBody>
          </p:sp>
        </mc:Fallback>
      </mc:AlternateContent>
    </p:spTree>
    <p:extLst>
      <p:ext uri="{BB962C8B-B14F-4D97-AF65-F5344CB8AC3E}">
        <p14:creationId xmlns:p14="http://schemas.microsoft.com/office/powerpoint/2010/main" val="22427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fade">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xEl>
                                              <p:pRg st="0" end="0"/>
                                            </p:txEl>
                                          </p:spTgt>
                                        </p:tgtEl>
                                        <p:attrNameLst>
                                          <p:attrName>style.visibility</p:attrName>
                                        </p:attrNameLst>
                                      </p:cBhvr>
                                      <p:to>
                                        <p:strVal val="visible"/>
                                      </p:to>
                                    </p:set>
                                    <p:animEffect transition="in" filter="fade">
                                      <p:cBhvr>
                                        <p:cTn id="97" dur="500"/>
                                        <p:tgtEl>
                                          <p:spTgt spid="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1" grpId="0"/>
      <p:bldP spid="12" grpId="0"/>
      <p:bldP spid="13" grpId="0"/>
      <p:bldP spid="14" grpId="0"/>
      <p:bldP spid="16" grpId="0"/>
      <p:bldP spid="17" grpId="0"/>
      <p:bldP spid="19" grpId="0"/>
      <p:bldP spid="20" grpId="0"/>
      <p:bldP spid="5" grpId="0" animBg="1"/>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343-E2A4-47E4-AC67-45C8D6B7A6E9}"/>
              </a:ext>
            </a:extLst>
          </p:cNvPr>
          <p:cNvSpPr>
            <a:spLocks noGrp="1"/>
          </p:cNvSpPr>
          <p:nvPr>
            <p:ph type="title"/>
          </p:nvPr>
        </p:nvSpPr>
        <p:spPr/>
        <p:txBody>
          <a:bodyPr/>
          <a:lstStyle/>
          <a:p>
            <a:r>
              <a:rPr lang="en-GB" dirty="0"/>
              <a:t>Questions</a:t>
            </a:r>
          </a:p>
        </p:txBody>
      </p:sp>
      <p:sp>
        <p:nvSpPr>
          <p:cNvPr id="5" name="Content Placeholder 4">
            <a:extLst>
              <a:ext uri="{FF2B5EF4-FFF2-40B4-BE49-F238E27FC236}">
                <a16:creationId xmlns:a16="http://schemas.microsoft.com/office/drawing/2014/main" id="{3333B73F-E37B-48A0-8031-74D7BE6A8E8D}"/>
              </a:ext>
            </a:extLst>
          </p:cNvPr>
          <p:cNvSpPr>
            <a:spLocks noGrp="1"/>
          </p:cNvSpPr>
          <p:nvPr>
            <p:ph idx="1"/>
          </p:nvPr>
        </p:nvSpPr>
        <p:spPr>
          <a:xfrm>
            <a:off x="677334" y="1660262"/>
            <a:ext cx="10664582" cy="4944887"/>
          </a:xfrm>
        </p:spPr>
        <p:txBody>
          <a:bodyPr/>
          <a:lstStyle/>
          <a:p>
            <a:pPr marL="0" indent="0">
              <a:buNone/>
            </a:pPr>
            <a:r>
              <a:rPr lang="en-GB" dirty="0"/>
              <a:t>1.) From the list can you please collect all of the </a:t>
            </a:r>
            <a:r>
              <a:rPr lang="en-GB" b="1" u="sng" dirty="0"/>
              <a:t>ODD Numbers  </a:t>
            </a:r>
          </a:p>
          <a:p>
            <a:pPr marL="0" indent="0">
              <a:buNone/>
            </a:pPr>
            <a:endParaRPr lang="en-GB" dirty="0"/>
          </a:p>
          <a:p>
            <a:pPr marL="0" indent="0">
              <a:buNone/>
            </a:pPr>
            <a:r>
              <a:rPr lang="en-GB" dirty="0"/>
              <a:t>2.) From the list can you please collect all of the </a:t>
            </a:r>
            <a:r>
              <a:rPr lang="en-GB" b="1" u="sng" dirty="0"/>
              <a:t>Multiples of 3  </a:t>
            </a:r>
          </a:p>
          <a:p>
            <a:pPr marL="0" indent="0">
              <a:buNone/>
            </a:pPr>
            <a:endParaRPr lang="en-GB" dirty="0"/>
          </a:p>
          <a:p>
            <a:pPr marL="0" indent="0">
              <a:buNone/>
            </a:pPr>
            <a:r>
              <a:rPr lang="en-GB" dirty="0"/>
              <a:t>3.) From the list can you please collect all of the </a:t>
            </a:r>
            <a:r>
              <a:rPr lang="en-GB" b="1" u="sng" dirty="0"/>
              <a:t>Prime Numbers  </a:t>
            </a:r>
          </a:p>
          <a:p>
            <a:pPr marL="0" indent="0">
              <a:buNone/>
            </a:pPr>
            <a:endParaRPr lang="en-GB" dirty="0"/>
          </a:p>
          <a:p>
            <a:pPr marL="0" indent="0">
              <a:buNone/>
            </a:pPr>
            <a:r>
              <a:rPr lang="en-GB" dirty="0"/>
              <a:t>4.) From the list can you please collect all of the </a:t>
            </a:r>
            <a:r>
              <a:rPr lang="en-GB" b="1" u="sng" dirty="0"/>
              <a:t>Cube Numbers   </a:t>
            </a:r>
          </a:p>
          <a:p>
            <a:pPr marL="0" indent="0">
              <a:buNone/>
            </a:pPr>
            <a:endParaRPr lang="en-GB" dirty="0"/>
          </a:p>
          <a:p>
            <a:pPr marL="0" indent="0">
              <a:buNone/>
            </a:pPr>
            <a:r>
              <a:rPr lang="en-GB" dirty="0"/>
              <a:t>5.) From the list can you please collect all of the </a:t>
            </a:r>
            <a:r>
              <a:rPr lang="en-GB" b="1" u="sng" dirty="0"/>
              <a:t>Square Numbers  </a:t>
            </a:r>
          </a:p>
          <a:p>
            <a:pPr marL="0" indent="0">
              <a:buNone/>
            </a:pPr>
            <a:endParaRPr lang="en-GB" b="1" u="sng" dirty="0"/>
          </a:p>
          <a:p>
            <a:pPr marL="0" indent="0">
              <a:buNone/>
            </a:pPr>
            <a:r>
              <a:rPr lang="en-GB" dirty="0"/>
              <a:t>6.) From the list can you please collect all of the </a:t>
            </a:r>
            <a:r>
              <a:rPr lang="en-GB" b="1" u="sng" dirty="0"/>
              <a:t>Even Number </a:t>
            </a:r>
          </a:p>
          <a:p>
            <a:pPr marL="0" indent="0">
              <a:buNone/>
            </a:pPr>
            <a:endParaRPr lang="en-GB" dirty="0"/>
          </a:p>
        </p:txBody>
      </p:sp>
      <p:sp>
        <p:nvSpPr>
          <p:cNvPr id="3" name="TextBox 2">
            <a:extLst>
              <a:ext uri="{FF2B5EF4-FFF2-40B4-BE49-F238E27FC236}">
                <a16:creationId xmlns:a16="http://schemas.microsoft.com/office/drawing/2014/main" id="{93F30FD6-F4C0-4EA1-B052-8C337ECFA1CD}"/>
              </a:ext>
            </a:extLst>
          </p:cNvPr>
          <p:cNvSpPr txBox="1"/>
          <p:nvPr/>
        </p:nvSpPr>
        <p:spPr>
          <a:xfrm>
            <a:off x="3743546" y="321828"/>
            <a:ext cx="6180630" cy="1200329"/>
          </a:xfrm>
          <a:prstGeom prst="rect">
            <a:avLst/>
          </a:prstGeom>
          <a:noFill/>
        </p:spPr>
        <p:txBody>
          <a:bodyPr wrap="square" rtlCol="0">
            <a:spAutoFit/>
          </a:bodyPr>
          <a:lstStyle/>
          <a:p>
            <a:pPr algn="ctr"/>
            <a:r>
              <a:rPr lang="en-GB" sz="3600" dirty="0"/>
              <a:t>1, 2, 3, 4, 6, 8, 9, 10, 11, 15, 17, 18, 19, 22, 25, 27, 29</a:t>
            </a:r>
          </a:p>
        </p:txBody>
      </p:sp>
    </p:spTree>
    <p:extLst>
      <p:ext uri="{BB962C8B-B14F-4D97-AF65-F5344CB8AC3E}">
        <p14:creationId xmlns:p14="http://schemas.microsoft.com/office/powerpoint/2010/main" val="115306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343-E2A4-47E4-AC67-45C8D6B7A6E9}"/>
              </a:ext>
            </a:extLst>
          </p:cNvPr>
          <p:cNvSpPr>
            <a:spLocks noGrp="1"/>
          </p:cNvSpPr>
          <p:nvPr>
            <p:ph type="title"/>
          </p:nvPr>
        </p:nvSpPr>
        <p:spPr>
          <a:xfrm>
            <a:off x="551499" y="465588"/>
            <a:ext cx="8596668" cy="1320800"/>
          </a:xfrm>
        </p:spPr>
        <p:txBody>
          <a:bodyPr/>
          <a:lstStyle/>
          <a:p>
            <a:r>
              <a:rPr lang="en-GB" dirty="0"/>
              <a:t>Answers</a:t>
            </a:r>
          </a:p>
        </p:txBody>
      </p:sp>
      <p:sp>
        <p:nvSpPr>
          <p:cNvPr id="5" name="Content Placeholder 4">
            <a:extLst>
              <a:ext uri="{FF2B5EF4-FFF2-40B4-BE49-F238E27FC236}">
                <a16:creationId xmlns:a16="http://schemas.microsoft.com/office/drawing/2014/main" id="{3333B73F-E37B-48A0-8031-74D7BE6A8E8D}"/>
              </a:ext>
            </a:extLst>
          </p:cNvPr>
          <p:cNvSpPr>
            <a:spLocks noGrp="1"/>
          </p:cNvSpPr>
          <p:nvPr>
            <p:ph idx="1"/>
          </p:nvPr>
        </p:nvSpPr>
        <p:spPr>
          <a:xfrm>
            <a:off x="635389" y="1122217"/>
            <a:ext cx="8596668" cy="5230113"/>
          </a:xfrm>
        </p:spPr>
        <p:txBody>
          <a:bodyPr>
            <a:normAutofit lnSpcReduction="10000"/>
          </a:bodyPr>
          <a:lstStyle/>
          <a:p>
            <a:pPr marL="0" indent="0">
              <a:buNone/>
            </a:pPr>
            <a:r>
              <a:rPr lang="en-GB" dirty="0"/>
              <a:t>1.) From the list can you please collect all of the </a:t>
            </a:r>
            <a:r>
              <a:rPr lang="en-GB" b="1" u="sng" dirty="0"/>
              <a:t>ODD Numbers  </a:t>
            </a:r>
          </a:p>
          <a:p>
            <a:pPr marL="0" indent="0">
              <a:buNone/>
            </a:pPr>
            <a:r>
              <a:rPr lang="en-GB" sz="2600" b="1" dirty="0"/>
              <a:t>1, 3, 9, 11, 15, 17, 19, 25, 27, 29</a:t>
            </a:r>
          </a:p>
          <a:p>
            <a:pPr marL="0" indent="0">
              <a:buNone/>
            </a:pPr>
            <a:r>
              <a:rPr lang="en-GB" dirty="0"/>
              <a:t>2.) From the list can you please collect all of the </a:t>
            </a:r>
            <a:r>
              <a:rPr lang="en-GB" b="1" u="sng" dirty="0"/>
              <a:t>Multiples of 3  </a:t>
            </a:r>
          </a:p>
          <a:p>
            <a:pPr marL="0" indent="0">
              <a:buNone/>
            </a:pPr>
            <a:r>
              <a:rPr lang="en-GB" sz="2600" b="1" dirty="0"/>
              <a:t>3, 6, 9, 15, 18, 27 </a:t>
            </a:r>
          </a:p>
          <a:p>
            <a:pPr marL="0" indent="0">
              <a:buNone/>
            </a:pPr>
            <a:r>
              <a:rPr lang="en-GB" dirty="0"/>
              <a:t>3.) From the list can you please collect all of the </a:t>
            </a:r>
            <a:r>
              <a:rPr lang="en-GB" b="1" u="sng" dirty="0"/>
              <a:t>Prime Numbers  </a:t>
            </a:r>
          </a:p>
          <a:p>
            <a:pPr marL="0" indent="0">
              <a:buNone/>
            </a:pPr>
            <a:r>
              <a:rPr lang="en-GB" sz="2400" b="1" dirty="0"/>
              <a:t>2, 3, 11, 17, 19, 29 </a:t>
            </a:r>
          </a:p>
          <a:p>
            <a:pPr marL="0" indent="0">
              <a:buNone/>
            </a:pPr>
            <a:r>
              <a:rPr lang="en-GB" dirty="0"/>
              <a:t>4.) From the list can you please collect all of the </a:t>
            </a:r>
            <a:r>
              <a:rPr lang="en-GB" b="1" u="sng" dirty="0"/>
              <a:t>Cube Numbers   </a:t>
            </a:r>
          </a:p>
          <a:p>
            <a:pPr marL="0" indent="0">
              <a:buNone/>
            </a:pPr>
            <a:r>
              <a:rPr lang="en-GB" sz="2400" b="1" dirty="0"/>
              <a:t>1, 8, 27</a:t>
            </a:r>
          </a:p>
          <a:p>
            <a:pPr marL="0" indent="0">
              <a:buNone/>
            </a:pPr>
            <a:r>
              <a:rPr lang="en-GB" dirty="0"/>
              <a:t>5.) From the list can you please collect all of the </a:t>
            </a:r>
            <a:r>
              <a:rPr lang="en-GB" b="1" u="sng" dirty="0"/>
              <a:t>Square Numbers  </a:t>
            </a:r>
          </a:p>
          <a:p>
            <a:pPr marL="0" indent="0">
              <a:buNone/>
            </a:pPr>
            <a:r>
              <a:rPr lang="en-GB" sz="2400" b="1" dirty="0"/>
              <a:t>1, 4, 9, 25</a:t>
            </a:r>
          </a:p>
          <a:p>
            <a:pPr marL="0" indent="0">
              <a:buNone/>
            </a:pPr>
            <a:r>
              <a:rPr lang="en-GB" dirty="0"/>
              <a:t>6.) From the list can you please collect all of the </a:t>
            </a:r>
            <a:r>
              <a:rPr lang="en-GB" b="1" u="sng" dirty="0"/>
              <a:t>Even Number </a:t>
            </a:r>
          </a:p>
          <a:p>
            <a:pPr marL="0" indent="0">
              <a:buNone/>
            </a:pPr>
            <a:r>
              <a:rPr lang="en-GB" sz="2400" b="1" dirty="0"/>
              <a:t>2, 4, 6, 8, 10, 18, 22 </a:t>
            </a:r>
          </a:p>
        </p:txBody>
      </p:sp>
      <p:sp>
        <p:nvSpPr>
          <p:cNvPr id="4" name="TextBox 3">
            <a:extLst>
              <a:ext uri="{FF2B5EF4-FFF2-40B4-BE49-F238E27FC236}">
                <a16:creationId xmlns:a16="http://schemas.microsoft.com/office/drawing/2014/main" id="{7759AC3C-F29B-484A-B5BA-C2474A07F95E}"/>
              </a:ext>
            </a:extLst>
          </p:cNvPr>
          <p:cNvSpPr txBox="1"/>
          <p:nvPr/>
        </p:nvSpPr>
        <p:spPr>
          <a:xfrm>
            <a:off x="3995216" y="0"/>
            <a:ext cx="6180630" cy="1200329"/>
          </a:xfrm>
          <a:prstGeom prst="rect">
            <a:avLst/>
          </a:prstGeom>
          <a:noFill/>
        </p:spPr>
        <p:txBody>
          <a:bodyPr wrap="square" rtlCol="0">
            <a:spAutoFit/>
          </a:bodyPr>
          <a:lstStyle/>
          <a:p>
            <a:pPr algn="ctr"/>
            <a:r>
              <a:rPr lang="en-GB" sz="3600" dirty="0"/>
              <a:t>1, 2, 3, 4, 6, 8, 9, 10, 11, 15, 17, 18, 19, 22, 25, 27, 29</a:t>
            </a:r>
          </a:p>
        </p:txBody>
      </p:sp>
    </p:spTree>
    <p:extLst>
      <p:ext uri="{BB962C8B-B14F-4D97-AF65-F5344CB8AC3E}">
        <p14:creationId xmlns:p14="http://schemas.microsoft.com/office/powerpoint/2010/main" val="23625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Effect transition="in" filter="fade">
                                      <p:cBhvr>
                                        <p:cTn id="5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8270-61C1-44A5-BEC1-DF8AD098FCF3}"/>
              </a:ext>
            </a:extLst>
          </p:cNvPr>
          <p:cNvSpPr>
            <a:spLocks noGrp="1"/>
          </p:cNvSpPr>
          <p:nvPr>
            <p:ph type="title"/>
          </p:nvPr>
        </p:nvSpPr>
        <p:spPr/>
        <p:txBody>
          <a:bodyPr/>
          <a:lstStyle/>
          <a:p>
            <a:r>
              <a:rPr lang="en-GB" dirty="0"/>
              <a:t>Prime Number problem … </a:t>
            </a:r>
          </a:p>
        </p:txBody>
      </p:sp>
      <p:sp>
        <p:nvSpPr>
          <p:cNvPr id="3" name="Content Placeholder 2">
            <a:extLst>
              <a:ext uri="{FF2B5EF4-FFF2-40B4-BE49-F238E27FC236}">
                <a16:creationId xmlns:a16="http://schemas.microsoft.com/office/drawing/2014/main" id="{557698FD-1081-4C4E-9610-FB55D2C92EF9}"/>
              </a:ext>
            </a:extLst>
          </p:cNvPr>
          <p:cNvSpPr>
            <a:spLocks noGrp="1"/>
          </p:cNvSpPr>
          <p:nvPr>
            <p:ph idx="1"/>
          </p:nvPr>
        </p:nvSpPr>
        <p:spPr>
          <a:xfrm>
            <a:off x="677334" y="1413968"/>
            <a:ext cx="9045506" cy="3880773"/>
          </a:xfrm>
        </p:spPr>
        <p:txBody>
          <a:bodyPr>
            <a:normAutofit fontScale="92500" lnSpcReduction="20000"/>
          </a:bodyPr>
          <a:lstStyle/>
          <a:p>
            <a:r>
              <a:rPr lang="en-GB" dirty="0"/>
              <a:t>I'm sure you’ve all heard of Bit Coin … </a:t>
            </a:r>
          </a:p>
          <a:p>
            <a:r>
              <a:rPr lang="en-GB" dirty="0"/>
              <a:t>With Bit Coin you would get 1 coin for each new prime number … </a:t>
            </a:r>
          </a:p>
          <a:p>
            <a:r>
              <a:rPr lang="en-GB" dirty="0"/>
              <a:t>You may have heard people say they are mining for them ... What they are actually doing is setting up computers to figure out if a really big number are prime or not … </a:t>
            </a:r>
          </a:p>
          <a:p>
            <a:r>
              <a:rPr lang="en-GB" dirty="0"/>
              <a:t>Prime numbers are super important for lots of things but they became desirable in the first place for security and encryption reasons …</a:t>
            </a:r>
          </a:p>
          <a:p>
            <a:endParaRPr lang="en-GB" dirty="0"/>
          </a:p>
          <a:p>
            <a:r>
              <a:rPr lang="en-GB" dirty="0"/>
              <a:t>The problem is … there is no pattern to tell what the next prime number is … </a:t>
            </a:r>
          </a:p>
          <a:p>
            <a:endParaRPr lang="en-GB" dirty="0"/>
          </a:p>
          <a:p>
            <a:r>
              <a:rPr lang="en-GB" dirty="0"/>
              <a:t>That’s why mining for them takes ages and becomes so expensive … </a:t>
            </a:r>
          </a:p>
          <a:p>
            <a:endParaRPr lang="en-GB" dirty="0"/>
          </a:p>
          <a:p>
            <a:r>
              <a:rPr lang="en-GB" dirty="0"/>
              <a:t>Who ever figures it out … if there is one … will be loaded … </a:t>
            </a:r>
          </a:p>
        </p:txBody>
      </p:sp>
      <p:pic>
        <p:nvPicPr>
          <p:cNvPr id="4" name="Picture 3">
            <a:extLst>
              <a:ext uri="{FF2B5EF4-FFF2-40B4-BE49-F238E27FC236}">
                <a16:creationId xmlns:a16="http://schemas.microsoft.com/office/drawing/2014/main" id="{DC104F62-26E2-45AA-B162-1AEBE1E2BF76}"/>
              </a:ext>
            </a:extLst>
          </p:cNvPr>
          <p:cNvPicPr>
            <a:picLocks noChangeAspect="1"/>
          </p:cNvPicPr>
          <p:nvPr/>
        </p:nvPicPr>
        <p:blipFill>
          <a:blip r:embed="rId2"/>
          <a:stretch>
            <a:fillRect/>
          </a:stretch>
        </p:blipFill>
        <p:spPr>
          <a:xfrm>
            <a:off x="8674483" y="3961487"/>
            <a:ext cx="2412299" cy="2417515"/>
          </a:xfrm>
          <a:prstGeom prst="flowChartConnector">
            <a:avLst/>
          </a:prstGeom>
        </p:spPr>
      </p:pic>
      <p:sp>
        <p:nvSpPr>
          <p:cNvPr id="5" name="Explosion: 8 Points 4">
            <a:extLst>
              <a:ext uri="{FF2B5EF4-FFF2-40B4-BE49-F238E27FC236}">
                <a16:creationId xmlns:a16="http://schemas.microsoft.com/office/drawing/2014/main" id="{54921481-9A08-425C-A179-39F50D70BA20}"/>
              </a:ext>
            </a:extLst>
          </p:cNvPr>
          <p:cNvSpPr/>
          <p:nvPr/>
        </p:nvSpPr>
        <p:spPr>
          <a:xfrm>
            <a:off x="3696347" y="5596844"/>
            <a:ext cx="2558642" cy="120801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r>
              <a:rPr lang="en-GB" baseline="30000" dirty="0"/>
              <a:t>82,589,933</a:t>
            </a:r>
            <a:r>
              <a:rPr lang="en-GB" dirty="0"/>
              <a:t> − 1</a:t>
            </a:r>
          </a:p>
        </p:txBody>
      </p:sp>
      <p:sp>
        <p:nvSpPr>
          <p:cNvPr id="6" name="Rectangle 5">
            <a:extLst>
              <a:ext uri="{FF2B5EF4-FFF2-40B4-BE49-F238E27FC236}">
                <a16:creationId xmlns:a16="http://schemas.microsoft.com/office/drawing/2014/main" id="{3B8AAD41-C5CE-49B9-B5EE-16FFC8908516}"/>
              </a:ext>
            </a:extLst>
          </p:cNvPr>
          <p:cNvSpPr/>
          <p:nvPr/>
        </p:nvSpPr>
        <p:spPr>
          <a:xfrm>
            <a:off x="1275125" y="5786262"/>
            <a:ext cx="2105637" cy="92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Biggest known prime number -&gt;</a:t>
            </a:r>
          </a:p>
        </p:txBody>
      </p:sp>
    </p:spTree>
    <p:extLst>
      <p:ext uri="{BB962C8B-B14F-4D97-AF65-F5344CB8AC3E}">
        <p14:creationId xmlns:p14="http://schemas.microsoft.com/office/powerpoint/2010/main" val="18637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2.xml><?xml version="1.0" encoding="utf-8"?>
<ds:datastoreItem xmlns:ds="http://schemas.openxmlformats.org/officeDocument/2006/customXml" ds:itemID="{CC24F515-356D-4532-BE08-F6D7771916F0}">
  <ds:schemaRefs>
    <ds:schemaRef ds:uri="http://schemas.microsoft.com/office/2006/documentManagement/types"/>
    <ds:schemaRef ds:uri="http://purl.org/dc/elements/1.1/"/>
    <ds:schemaRef ds:uri="http://purl.org/dc/dcmitype/"/>
    <ds:schemaRef ds:uri="16c05727-aa75-4e4a-9b5f-8a80a1165891"/>
    <ds:schemaRef ds:uri="http://www.w3.org/XML/1998/namespace"/>
    <ds:schemaRef ds:uri="71af3243-3dd4-4a8d-8c0d-dd76da1f02a5"/>
    <ds:schemaRef ds:uri="http://schemas.microsoft.com/office/infopath/2007/PartnerControls"/>
    <ds:schemaRef ds:uri="http://purl.org/dc/term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2645</Words>
  <Application>Microsoft Office PowerPoint</Application>
  <PresentationFormat>Widescreen</PresentationFormat>
  <Paragraphs>378</Paragraphs>
  <Slides>42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 Math</vt:lpstr>
      <vt:lpstr>Trebuchet MS</vt:lpstr>
      <vt:lpstr>Wingdings</vt:lpstr>
      <vt:lpstr>Wingdings 3</vt:lpstr>
      <vt:lpstr>Facet</vt:lpstr>
      <vt:lpstr>Factors, Multiples &amp; Primes </vt:lpstr>
      <vt:lpstr>Notes to Lecturer </vt:lpstr>
      <vt:lpstr>Starter </vt:lpstr>
      <vt:lpstr>Learning Objectives </vt:lpstr>
      <vt:lpstr>Integers </vt:lpstr>
      <vt:lpstr>Number groups </vt:lpstr>
      <vt:lpstr>Questions</vt:lpstr>
      <vt:lpstr>Answers</vt:lpstr>
      <vt:lpstr>Prime Number problem … </vt:lpstr>
      <vt:lpstr>How to tell if a number is prime </vt:lpstr>
      <vt:lpstr>Prime factors </vt:lpstr>
      <vt:lpstr>Questions</vt:lpstr>
      <vt:lpstr>Answers – 1 </vt:lpstr>
      <vt:lpstr>Questions</vt:lpstr>
      <vt:lpstr>Answers – 2 </vt:lpstr>
      <vt:lpstr>Questions</vt:lpstr>
      <vt:lpstr>Answers – 3 </vt:lpstr>
      <vt:lpstr>Learning Objectives </vt:lpstr>
      <vt:lpstr>Thanks</vt:lpstr>
      <vt:lpstr>Factors, Multiples &amp; Primes</vt:lpstr>
      <vt:lpstr>Starter </vt:lpstr>
      <vt:lpstr>Learning Objectives </vt:lpstr>
      <vt:lpstr>Prime Factor recap</vt:lpstr>
      <vt:lpstr>Thumbs up or Thumbs Down </vt:lpstr>
      <vt:lpstr>Learning Objectives </vt:lpstr>
      <vt:lpstr>Prime factors to help us get HCF </vt:lpstr>
      <vt:lpstr>Prime factors to help us get LCM </vt:lpstr>
      <vt:lpstr>Methods</vt:lpstr>
      <vt:lpstr>Lets do one more together … </vt:lpstr>
      <vt:lpstr>Thumbs up or Thumbs Down </vt:lpstr>
      <vt:lpstr>Learning Objectives </vt:lpstr>
      <vt:lpstr>Question in Context</vt:lpstr>
      <vt:lpstr>Answers</vt:lpstr>
      <vt:lpstr>Thumbs up or Thumbs Down </vt:lpstr>
      <vt:lpstr>Exam style question</vt:lpstr>
      <vt:lpstr>Triple Number question</vt:lpstr>
      <vt:lpstr>Questions</vt:lpstr>
      <vt:lpstr>Answers</vt:lpstr>
      <vt:lpstr>Learning Objectives </vt:lpstr>
      <vt:lpstr>Thanks</vt:lpstr>
      <vt:lpstr>Title Lorem Ipsum Dolor</vt:lpstr>
      <vt:lpstr>Number sets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2023-10-02T09:39:56Z</dcterms:created>
  <dcterms:modified xsi:type="dcterms:W3CDTF">2024-08-23T08:24:47Z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