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21"/>
  </p:notesMasterIdLst>
  <p:handoutMasterIdLst>
    <p:handoutMasterId r:id="rId22"/>
  </p:handoutMasterIdLst>
  <p:sldIdLst>
    <p:sldId id="256" r:id="rId5"/>
    <p:sldId id="257" r:id="rId6"/>
    <p:sldId id="260" r:id="rId7"/>
    <p:sldId id="261" r:id="rId8"/>
    <p:sldId id="269" r:id="rId9"/>
    <p:sldId id="273" r:id="rId10"/>
    <p:sldId id="281" r:id="rId11"/>
    <p:sldId id="270" r:id="rId12"/>
    <p:sldId id="282" r:id="rId13"/>
    <p:sldId id="271" r:id="rId14"/>
    <p:sldId id="272" r:id="rId15"/>
    <p:sldId id="258" r:id="rId16"/>
    <p:sldId id="264" r:id="rId17"/>
    <p:sldId id="283" r:id="rId18"/>
    <p:sldId id="280" r:id="rId19"/>
    <p:sldId id="26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3" autoAdjust="0"/>
    <p:restoredTop sz="94660"/>
  </p:normalViewPr>
  <p:slideViewPr>
    <p:cSldViewPr snapToGrid="0">
      <p:cViewPr varScale="1">
        <p:scale>
          <a:sx n="113" d="100"/>
          <a:sy n="113" d="100"/>
        </p:scale>
        <p:origin x="456" y="90"/>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8/23/2024</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8/23/2024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corbettmaths.com/wp-content/uploads/2022/10/Standard-Form.pdf" TargetMode="External"/><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s://corbettmaths.com/wp-content/uploads/2022/10/Standard-Form-Answers.pdf" TargetMode="External"/><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4.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Standard Form</a:t>
            </a: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p:txBody>
          <a:bodyPr/>
          <a:lstStyle/>
          <a:p>
            <a:pPr marL="0" indent="0">
              <a:buNone/>
            </a:pPr>
            <a:r>
              <a:rPr lang="en-US" dirty="0"/>
              <a:t>Jamie Jowett </a:t>
            </a:r>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a:xfrm>
            <a:off x="38100" y="177800"/>
            <a:ext cx="11214100" cy="978729"/>
          </a:xfrm>
        </p:spPr>
        <p:txBody>
          <a:bodyPr/>
          <a:lstStyle/>
          <a:p>
            <a:br>
              <a:rPr lang="en-US" dirty="0"/>
            </a:br>
            <a:r>
              <a:rPr lang="en-GB" u="sng" dirty="0"/>
              <a:t>Add and subtract numbers in standard form </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10</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a:xfrm>
            <a:off x="444500" y="1437881"/>
            <a:ext cx="7155926" cy="1747837"/>
          </a:xfrm>
        </p:spPr>
        <p:txBody>
          <a:bodyPr>
            <a:normAutofit/>
          </a:bodyPr>
          <a:lstStyle/>
          <a:p>
            <a:r>
              <a:rPr lang="en-US" dirty="0"/>
              <a:t>To add or subtract numbers in standard form we have to expand them into normal numbers and  then simply add/subtract them then convert back…</a:t>
            </a:r>
          </a:p>
        </p:txBody>
      </p:sp>
      <p:sp>
        <p:nvSpPr>
          <p:cNvPr id="6" name="Text Placeholder 6">
            <a:extLst>
              <a:ext uri="{FF2B5EF4-FFF2-40B4-BE49-F238E27FC236}">
                <a16:creationId xmlns:a16="http://schemas.microsoft.com/office/drawing/2014/main" id="{38E715BF-0015-4438-8309-EAA2CA1E9369}"/>
              </a:ext>
            </a:extLst>
          </p:cNvPr>
          <p:cNvSpPr txBox="1">
            <a:spLocks/>
          </p:cNvSpPr>
          <p:nvPr/>
        </p:nvSpPr>
        <p:spPr>
          <a:xfrm>
            <a:off x="315951" y="2737080"/>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2.031 X 10</a:t>
            </a:r>
            <a:r>
              <a:rPr lang="en-US" sz="3200" baseline="30000" dirty="0"/>
              <a:t>4</a:t>
            </a:r>
            <a:endParaRPr lang="en-US" sz="3200" dirty="0"/>
          </a:p>
        </p:txBody>
      </p:sp>
      <p:sp>
        <p:nvSpPr>
          <p:cNvPr id="9" name="Text Placeholder 6">
            <a:extLst>
              <a:ext uri="{FF2B5EF4-FFF2-40B4-BE49-F238E27FC236}">
                <a16:creationId xmlns:a16="http://schemas.microsoft.com/office/drawing/2014/main" id="{6472AE75-1CF7-4FA6-9B78-3B9B1B9E638A}"/>
              </a:ext>
            </a:extLst>
          </p:cNvPr>
          <p:cNvSpPr txBox="1">
            <a:spLocks/>
          </p:cNvSpPr>
          <p:nvPr/>
        </p:nvSpPr>
        <p:spPr>
          <a:xfrm>
            <a:off x="3324802" y="2734835"/>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5.11 X 10</a:t>
            </a:r>
            <a:r>
              <a:rPr lang="en-US" sz="3200" baseline="30000" dirty="0"/>
              <a:t>6</a:t>
            </a:r>
            <a:endParaRPr lang="en-US" sz="3200" dirty="0"/>
          </a:p>
        </p:txBody>
      </p:sp>
      <p:sp>
        <p:nvSpPr>
          <p:cNvPr id="10" name="Text Placeholder 6">
            <a:extLst>
              <a:ext uri="{FF2B5EF4-FFF2-40B4-BE49-F238E27FC236}">
                <a16:creationId xmlns:a16="http://schemas.microsoft.com/office/drawing/2014/main" id="{EA39B6AB-9BFD-4F11-96FA-CB733740FDD6}"/>
              </a:ext>
            </a:extLst>
          </p:cNvPr>
          <p:cNvSpPr txBox="1">
            <a:spLocks/>
          </p:cNvSpPr>
          <p:nvPr/>
        </p:nvSpPr>
        <p:spPr>
          <a:xfrm>
            <a:off x="1830099" y="2699010"/>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a:t>
            </a:r>
          </a:p>
        </p:txBody>
      </p:sp>
      <p:sp>
        <p:nvSpPr>
          <p:cNvPr id="11" name="Text Placeholder 6">
            <a:extLst>
              <a:ext uri="{FF2B5EF4-FFF2-40B4-BE49-F238E27FC236}">
                <a16:creationId xmlns:a16="http://schemas.microsoft.com/office/drawing/2014/main" id="{337FA784-7FA9-4009-AA36-6319B7233046}"/>
              </a:ext>
            </a:extLst>
          </p:cNvPr>
          <p:cNvSpPr txBox="1">
            <a:spLocks/>
          </p:cNvSpPr>
          <p:nvPr/>
        </p:nvSpPr>
        <p:spPr>
          <a:xfrm>
            <a:off x="4710401" y="2699010"/>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a:t>
            </a:r>
          </a:p>
        </p:txBody>
      </p:sp>
      <p:sp>
        <p:nvSpPr>
          <p:cNvPr id="12" name="Text Placeholder 6">
            <a:extLst>
              <a:ext uri="{FF2B5EF4-FFF2-40B4-BE49-F238E27FC236}">
                <a16:creationId xmlns:a16="http://schemas.microsoft.com/office/drawing/2014/main" id="{36C32239-13FF-468D-8E50-2441FB3088B1}"/>
              </a:ext>
            </a:extLst>
          </p:cNvPr>
          <p:cNvSpPr txBox="1">
            <a:spLocks/>
          </p:cNvSpPr>
          <p:nvPr/>
        </p:nvSpPr>
        <p:spPr>
          <a:xfrm>
            <a:off x="315951" y="3390212"/>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20310</a:t>
            </a:r>
          </a:p>
        </p:txBody>
      </p:sp>
      <p:sp>
        <p:nvSpPr>
          <p:cNvPr id="13" name="Text Placeholder 6">
            <a:extLst>
              <a:ext uri="{FF2B5EF4-FFF2-40B4-BE49-F238E27FC236}">
                <a16:creationId xmlns:a16="http://schemas.microsoft.com/office/drawing/2014/main" id="{F86C886A-5728-484A-9C52-4A115C720650}"/>
              </a:ext>
            </a:extLst>
          </p:cNvPr>
          <p:cNvSpPr txBox="1">
            <a:spLocks/>
          </p:cNvSpPr>
          <p:nvPr/>
        </p:nvSpPr>
        <p:spPr>
          <a:xfrm>
            <a:off x="3270250" y="3387596"/>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5110000</a:t>
            </a:r>
          </a:p>
        </p:txBody>
      </p:sp>
      <p:sp>
        <p:nvSpPr>
          <p:cNvPr id="14" name="Text Placeholder 6">
            <a:extLst>
              <a:ext uri="{FF2B5EF4-FFF2-40B4-BE49-F238E27FC236}">
                <a16:creationId xmlns:a16="http://schemas.microsoft.com/office/drawing/2014/main" id="{B57EAD0D-F0C3-427D-95B7-0E0F315C60E2}"/>
              </a:ext>
            </a:extLst>
          </p:cNvPr>
          <p:cNvSpPr txBox="1">
            <a:spLocks/>
          </p:cNvSpPr>
          <p:nvPr/>
        </p:nvSpPr>
        <p:spPr>
          <a:xfrm>
            <a:off x="1849544" y="3352142"/>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a:t>
            </a:r>
          </a:p>
        </p:txBody>
      </p:sp>
      <p:sp>
        <p:nvSpPr>
          <p:cNvPr id="15" name="Text Placeholder 6">
            <a:extLst>
              <a:ext uri="{FF2B5EF4-FFF2-40B4-BE49-F238E27FC236}">
                <a16:creationId xmlns:a16="http://schemas.microsoft.com/office/drawing/2014/main" id="{EF22B1A4-12A2-4479-93FC-CC4299055968}"/>
              </a:ext>
            </a:extLst>
          </p:cNvPr>
          <p:cNvSpPr txBox="1">
            <a:spLocks/>
          </p:cNvSpPr>
          <p:nvPr/>
        </p:nvSpPr>
        <p:spPr>
          <a:xfrm>
            <a:off x="4729846" y="3352142"/>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a:t>
            </a:r>
          </a:p>
        </p:txBody>
      </p:sp>
      <p:sp>
        <p:nvSpPr>
          <p:cNvPr id="16" name="Text Placeholder 6">
            <a:extLst>
              <a:ext uri="{FF2B5EF4-FFF2-40B4-BE49-F238E27FC236}">
                <a16:creationId xmlns:a16="http://schemas.microsoft.com/office/drawing/2014/main" id="{CF8E63D9-2932-4A8A-BA8B-AB5E82C3B71E}"/>
              </a:ext>
            </a:extLst>
          </p:cNvPr>
          <p:cNvSpPr txBox="1">
            <a:spLocks/>
          </p:cNvSpPr>
          <p:nvPr/>
        </p:nvSpPr>
        <p:spPr>
          <a:xfrm>
            <a:off x="6041448" y="3352142"/>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3200" dirty="0"/>
              <a:t>5130310</a:t>
            </a:r>
            <a:endParaRPr lang="en-US" sz="3200" dirty="0"/>
          </a:p>
        </p:txBody>
      </p:sp>
      <p:sp>
        <p:nvSpPr>
          <p:cNvPr id="17" name="Text Placeholder 6">
            <a:extLst>
              <a:ext uri="{FF2B5EF4-FFF2-40B4-BE49-F238E27FC236}">
                <a16:creationId xmlns:a16="http://schemas.microsoft.com/office/drawing/2014/main" id="{7968AB48-8CA2-4F0A-95D7-FA63F05A1AE3}"/>
              </a:ext>
            </a:extLst>
          </p:cNvPr>
          <p:cNvSpPr txBox="1">
            <a:spLocks/>
          </p:cNvSpPr>
          <p:nvPr/>
        </p:nvSpPr>
        <p:spPr>
          <a:xfrm>
            <a:off x="3087149" y="4286346"/>
            <a:ext cx="3612941" cy="1094985"/>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6000" dirty="0"/>
              <a:t>5130310</a:t>
            </a:r>
            <a:endParaRPr lang="en-US" sz="6000" dirty="0"/>
          </a:p>
        </p:txBody>
      </p:sp>
      <p:sp>
        <p:nvSpPr>
          <p:cNvPr id="19" name="Freeform: Shape 18">
            <a:extLst>
              <a:ext uri="{FF2B5EF4-FFF2-40B4-BE49-F238E27FC236}">
                <a16:creationId xmlns:a16="http://schemas.microsoft.com/office/drawing/2014/main" id="{45D2DF4B-E33E-48B2-A682-86DF6E97CEF6}"/>
              </a:ext>
            </a:extLst>
          </p:cNvPr>
          <p:cNvSpPr/>
          <p:nvPr/>
        </p:nvSpPr>
        <p:spPr>
          <a:xfrm>
            <a:off x="5981350" y="5044953"/>
            <a:ext cx="408692"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Freeform: Shape 19">
            <a:extLst>
              <a:ext uri="{FF2B5EF4-FFF2-40B4-BE49-F238E27FC236}">
                <a16:creationId xmlns:a16="http://schemas.microsoft.com/office/drawing/2014/main" id="{C37F4A23-DD68-48B4-8220-CA379161D1D3}"/>
              </a:ext>
            </a:extLst>
          </p:cNvPr>
          <p:cNvSpPr/>
          <p:nvPr/>
        </p:nvSpPr>
        <p:spPr>
          <a:xfrm>
            <a:off x="5580775" y="5013279"/>
            <a:ext cx="408692"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Freeform: Shape 20">
            <a:extLst>
              <a:ext uri="{FF2B5EF4-FFF2-40B4-BE49-F238E27FC236}">
                <a16:creationId xmlns:a16="http://schemas.microsoft.com/office/drawing/2014/main" id="{D0018C83-AE71-4D65-A365-2127A7063229}"/>
              </a:ext>
            </a:extLst>
          </p:cNvPr>
          <p:cNvSpPr/>
          <p:nvPr/>
        </p:nvSpPr>
        <p:spPr>
          <a:xfrm>
            <a:off x="5176142" y="5044953"/>
            <a:ext cx="408692"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Freeform: Shape 21">
            <a:extLst>
              <a:ext uri="{FF2B5EF4-FFF2-40B4-BE49-F238E27FC236}">
                <a16:creationId xmlns:a16="http://schemas.microsoft.com/office/drawing/2014/main" id="{903138E4-7D30-4812-8FAB-DE1588DB3110}"/>
              </a:ext>
            </a:extLst>
          </p:cNvPr>
          <p:cNvSpPr/>
          <p:nvPr/>
        </p:nvSpPr>
        <p:spPr>
          <a:xfrm>
            <a:off x="4751730" y="5044953"/>
            <a:ext cx="408692"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Freeform: Shape 22">
            <a:extLst>
              <a:ext uri="{FF2B5EF4-FFF2-40B4-BE49-F238E27FC236}">
                <a16:creationId xmlns:a16="http://schemas.microsoft.com/office/drawing/2014/main" id="{105BC16B-CCB4-488E-AA62-91827EFF6282}"/>
              </a:ext>
            </a:extLst>
          </p:cNvPr>
          <p:cNvSpPr/>
          <p:nvPr/>
        </p:nvSpPr>
        <p:spPr>
          <a:xfrm>
            <a:off x="4244829" y="5044953"/>
            <a:ext cx="513852"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Freeform: Shape 23">
            <a:extLst>
              <a:ext uri="{FF2B5EF4-FFF2-40B4-BE49-F238E27FC236}">
                <a16:creationId xmlns:a16="http://schemas.microsoft.com/office/drawing/2014/main" id="{D02A8FAA-242C-482A-AEE6-442A2AD763F0}"/>
              </a:ext>
            </a:extLst>
          </p:cNvPr>
          <p:cNvSpPr/>
          <p:nvPr/>
        </p:nvSpPr>
        <p:spPr>
          <a:xfrm>
            <a:off x="3843088" y="5054991"/>
            <a:ext cx="410829"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 Placeholder 6">
            <a:extLst>
              <a:ext uri="{FF2B5EF4-FFF2-40B4-BE49-F238E27FC236}">
                <a16:creationId xmlns:a16="http://schemas.microsoft.com/office/drawing/2014/main" id="{4EA98661-76A9-4A44-B194-64C9293DCC31}"/>
              </a:ext>
            </a:extLst>
          </p:cNvPr>
          <p:cNvSpPr txBox="1">
            <a:spLocks/>
          </p:cNvSpPr>
          <p:nvPr/>
        </p:nvSpPr>
        <p:spPr>
          <a:xfrm>
            <a:off x="3707341" y="4479083"/>
            <a:ext cx="502058"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4400" dirty="0">
                <a:solidFill>
                  <a:schemeClr val="accent4"/>
                </a:solidFill>
              </a:rPr>
              <a:t>.</a:t>
            </a:r>
          </a:p>
        </p:txBody>
      </p:sp>
      <p:sp>
        <p:nvSpPr>
          <p:cNvPr id="26" name="Text Placeholder 6">
            <a:extLst>
              <a:ext uri="{FF2B5EF4-FFF2-40B4-BE49-F238E27FC236}">
                <a16:creationId xmlns:a16="http://schemas.microsoft.com/office/drawing/2014/main" id="{BD0FCA88-F886-4E6A-A8C2-9E53DE7E7509}"/>
              </a:ext>
            </a:extLst>
          </p:cNvPr>
          <p:cNvSpPr txBox="1">
            <a:spLocks/>
          </p:cNvSpPr>
          <p:nvPr/>
        </p:nvSpPr>
        <p:spPr>
          <a:xfrm>
            <a:off x="6233462" y="4203274"/>
            <a:ext cx="502058"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t>.</a:t>
            </a:r>
          </a:p>
        </p:txBody>
      </p:sp>
      <p:sp>
        <p:nvSpPr>
          <p:cNvPr id="27" name="Text Placeholder 6">
            <a:extLst>
              <a:ext uri="{FF2B5EF4-FFF2-40B4-BE49-F238E27FC236}">
                <a16:creationId xmlns:a16="http://schemas.microsoft.com/office/drawing/2014/main" id="{7DA607A2-2717-4F3A-B8FC-8C68EF78491D}"/>
              </a:ext>
            </a:extLst>
          </p:cNvPr>
          <p:cNvSpPr txBox="1">
            <a:spLocks/>
          </p:cNvSpPr>
          <p:nvPr/>
        </p:nvSpPr>
        <p:spPr>
          <a:xfrm>
            <a:off x="6607168" y="4455760"/>
            <a:ext cx="5724518" cy="1364307"/>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3200" dirty="0"/>
              <a:t>So my answer is</a:t>
            </a:r>
          </a:p>
          <a:p>
            <a:r>
              <a:rPr lang="en-GB" sz="3200" dirty="0"/>
              <a:t>5.130310</a:t>
            </a:r>
            <a:r>
              <a:rPr lang="en-US" sz="3200" dirty="0"/>
              <a:t> X 10</a:t>
            </a:r>
            <a:r>
              <a:rPr lang="en-US" sz="3200" baseline="30000" dirty="0"/>
              <a:t>6</a:t>
            </a:r>
            <a:endParaRPr lang="en-US" sz="3200" dirty="0"/>
          </a:p>
        </p:txBody>
      </p:sp>
    </p:spTree>
    <p:extLst>
      <p:ext uri="{BB962C8B-B14F-4D97-AF65-F5344CB8AC3E}">
        <p14:creationId xmlns:p14="http://schemas.microsoft.com/office/powerpoint/2010/main" val="84032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fade">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fade">
                                      <p:cBhvr>
                                        <p:cTn id="51" dur="500"/>
                                        <p:tgtEl>
                                          <p:spTgt spid="19"/>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5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fade">
                                      <p:cBhvr>
                                        <p:cTn id="61" dur="500"/>
                                        <p:tgtEl>
                                          <p:spTgt spid="2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fade">
                                      <p:cBhvr>
                                        <p:cTn id="66" dur="500"/>
                                        <p:tgtEl>
                                          <p:spTgt spid="22"/>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fade">
                                      <p:cBhvr>
                                        <p:cTn id="71" dur="500"/>
                                        <p:tgtEl>
                                          <p:spTgt spid="23"/>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fade">
                                      <p:cBhvr>
                                        <p:cTn id="76" dur="500"/>
                                        <p:tgtEl>
                                          <p:spTgt spid="24"/>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fade">
                                      <p:cBhvr>
                                        <p:cTn id="81" dur="500"/>
                                        <p:tgtEl>
                                          <p:spTgt spid="25"/>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7"/>
                                        </p:tgtEl>
                                        <p:attrNameLst>
                                          <p:attrName>style.visibility</p:attrName>
                                        </p:attrNameLst>
                                      </p:cBhvr>
                                      <p:to>
                                        <p:strVal val="visible"/>
                                      </p:to>
                                    </p:set>
                                    <p:animEffect transition="in" filter="fade">
                                      <p:cBhvr>
                                        <p:cTn id="8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2" grpId="0"/>
      <p:bldP spid="13" grpId="0"/>
      <p:bldP spid="14" grpId="0"/>
      <p:bldP spid="16" grpId="0"/>
      <p:bldP spid="17" grpId="0"/>
      <p:bldP spid="19" grpId="0" animBg="1"/>
      <p:bldP spid="20" grpId="0" animBg="1"/>
      <p:bldP spid="21" grpId="0" animBg="1"/>
      <p:bldP spid="22" grpId="0" animBg="1"/>
      <p:bldP spid="23" grpId="0" animBg="1"/>
      <p:bldP spid="24" grpId="0" animBg="1"/>
      <p:bldP spid="25" grpId="0"/>
      <p:bldP spid="26"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a:xfrm>
            <a:off x="38100" y="593259"/>
            <a:ext cx="11214100" cy="535531"/>
          </a:xfrm>
        </p:spPr>
        <p:txBody>
          <a:bodyPr/>
          <a:lstStyle/>
          <a:p>
            <a:r>
              <a:rPr lang="en-GB" u="sng" dirty="0"/>
              <a:t>Multiply and Divide numbers in standard form</a:t>
            </a:r>
            <a:endParaRPr lang="en-US" u="sng" dirty="0"/>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11</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p:txBody>
          <a:bodyPr/>
          <a:lstStyle/>
          <a:p>
            <a:r>
              <a:rPr lang="en-US" dirty="0"/>
              <a:t>To multiply and divide with standard form it’s a little bit simpler.</a:t>
            </a:r>
          </a:p>
        </p:txBody>
      </p:sp>
      <p:sp>
        <p:nvSpPr>
          <p:cNvPr id="8" name="Text Placeholder 7">
            <a:extLst>
              <a:ext uri="{FF2B5EF4-FFF2-40B4-BE49-F238E27FC236}">
                <a16:creationId xmlns:a16="http://schemas.microsoft.com/office/drawing/2014/main" id="{47DC4E62-1A34-4F98-A451-214F1808519C}"/>
              </a:ext>
            </a:extLst>
          </p:cNvPr>
          <p:cNvSpPr>
            <a:spLocks noGrp="1"/>
          </p:cNvSpPr>
          <p:nvPr>
            <p:ph type="body" sz="quarter" idx="2"/>
          </p:nvPr>
        </p:nvSpPr>
        <p:spPr/>
        <p:txBody>
          <a:bodyPr/>
          <a:lstStyle/>
          <a:p>
            <a:endParaRPr lang="en-US" dirty="0"/>
          </a:p>
          <a:p>
            <a:endParaRPr lang="en-US" dirty="0"/>
          </a:p>
        </p:txBody>
      </p:sp>
      <p:sp>
        <p:nvSpPr>
          <p:cNvPr id="6" name="Text Placeholder 6">
            <a:extLst>
              <a:ext uri="{FF2B5EF4-FFF2-40B4-BE49-F238E27FC236}">
                <a16:creationId xmlns:a16="http://schemas.microsoft.com/office/drawing/2014/main" id="{44738B18-AFD3-41D2-9590-90CFB19A0C0E}"/>
              </a:ext>
            </a:extLst>
          </p:cNvPr>
          <p:cNvSpPr txBox="1">
            <a:spLocks/>
          </p:cNvSpPr>
          <p:nvPr/>
        </p:nvSpPr>
        <p:spPr>
          <a:xfrm>
            <a:off x="444499" y="2311735"/>
            <a:ext cx="5157787" cy="823912"/>
          </a:xfrm>
          <a:prstGeom prst="rect">
            <a:avLst/>
          </a:prstGeom>
        </p:spPr>
        <p:txBody>
          <a:bodyPr vert="horz" lIns="91440" tIns="45720" rIns="91440" bIns="45720" rtlCol="0" anchor="t">
            <a:normAutofit lnSpcReduction="100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I can do the number times/divide the other number and then I can use the LAWS OF INDICES with the 10</a:t>
            </a:r>
            <a:r>
              <a:rPr lang="en-US" baseline="30000" dirty="0"/>
              <a:t>x</a:t>
            </a:r>
            <a:r>
              <a:rPr lang="en-US" dirty="0"/>
              <a:t> ‘s </a:t>
            </a:r>
          </a:p>
        </p:txBody>
      </p:sp>
      <p:sp>
        <p:nvSpPr>
          <p:cNvPr id="9" name="Text Placeholder 6">
            <a:extLst>
              <a:ext uri="{FF2B5EF4-FFF2-40B4-BE49-F238E27FC236}">
                <a16:creationId xmlns:a16="http://schemas.microsoft.com/office/drawing/2014/main" id="{E0E12ED1-4F6D-4380-9BC0-1BA7CF483AA7}"/>
              </a:ext>
            </a:extLst>
          </p:cNvPr>
          <p:cNvSpPr txBox="1">
            <a:spLocks/>
          </p:cNvSpPr>
          <p:nvPr/>
        </p:nvSpPr>
        <p:spPr>
          <a:xfrm>
            <a:off x="315951" y="3548635"/>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2.031 X 10</a:t>
            </a:r>
            <a:r>
              <a:rPr lang="en-US" sz="3200" baseline="30000" dirty="0"/>
              <a:t>4</a:t>
            </a:r>
            <a:endParaRPr lang="en-US" sz="3200" dirty="0"/>
          </a:p>
        </p:txBody>
      </p:sp>
      <p:sp>
        <p:nvSpPr>
          <p:cNvPr id="10" name="Text Placeholder 6">
            <a:extLst>
              <a:ext uri="{FF2B5EF4-FFF2-40B4-BE49-F238E27FC236}">
                <a16:creationId xmlns:a16="http://schemas.microsoft.com/office/drawing/2014/main" id="{1C174138-B5A1-4A08-89A2-D7B1C43DAD8C}"/>
              </a:ext>
            </a:extLst>
          </p:cNvPr>
          <p:cNvSpPr txBox="1">
            <a:spLocks/>
          </p:cNvSpPr>
          <p:nvPr/>
        </p:nvSpPr>
        <p:spPr>
          <a:xfrm>
            <a:off x="3324802" y="3546390"/>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5.11 X 10</a:t>
            </a:r>
            <a:r>
              <a:rPr lang="en-US" sz="3200" baseline="30000" dirty="0"/>
              <a:t>6</a:t>
            </a:r>
            <a:endParaRPr lang="en-US" sz="3200" dirty="0"/>
          </a:p>
        </p:txBody>
      </p:sp>
      <p:sp>
        <p:nvSpPr>
          <p:cNvPr id="11" name="Text Placeholder 6">
            <a:extLst>
              <a:ext uri="{FF2B5EF4-FFF2-40B4-BE49-F238E27FC236}">
                <a16:creationId xmlns:a16="http://schemas.microsoft.com/office/drawing/2014/main" id="{306462D3-00B1-4A23-82EB-B9CFFC2D499C}"/>
              </a:ext>
            </a:extLst>
          </p:cNvPr>
          <p:cNvSpPr txBox="1">
            <a:spLocks/>
          </p:cNvSpPr>
          <p:nvPr/>
        </p:nvSpPr>
        <p:spPr>
          <a:xfrm>
            <a:off x="1830099" y="3510565"/>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X</a:t>
            </a:r>
          </a:p>
        </p:txBody>
      </p:sp>
      <p:sp>
        <p:nvSpPr>
          <p:cNvPr id="12" name="Text Placeholder 6">
            <a:extLst>
              <a:ext uri="{FF2B5EF4-FFF2-40B4-BE49-F238E27FC236}">
                <a16:creationId xmlns:a16="http://schemas.microsoft.com/office/drawing/2014/main" id="{E727F21F-DB47-4421-BFA1-4F7E4F093FDB}"/>
              </a:ext>
            </a:extLst>
          </p:cNvPr>
          <p:cNvSpPr txBox="1">
            <a:spLocks/>
          </p:cNvSpPr>
          <p:nvPr/>
        </p:nvSpPr>
        <p:spPr>
          <a:xfrm>
            <a:off x="4710401" y="3510565"/>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a:t>
            </a:r>
          </a:p>
        </p:txBody>
      </p:sp>
      <p:sp>
        <p:nvSpPr>
          <p:cNvPr id="13" name="Text Placeholder 6">
            <a:extLst>
              <a:ext uri="{FF2B5EF4-FFF2-40B4-BE49-F238E27FC236}">
                <a16:creationId xmlns:a16="http://schemas.microsoft.com/office/drawing/2014/main" id="{0447E10C-0BF2-4D3B-9538-D10F84300AF1}"/>
              </a:ext>
            </a:extLst>
          </p:cNvPr>
          <p:cNvSpPr txBox="1">
            <a:spLocks/>
          </p:cNvSpPr>
          <p:nvPr/>
        </p:nvSpPr>
        <p:spPr>
          <a:xfrm>
            <a:off x="1040759" y="4512910"/>
            <a:ext cx="2843344" cy="729990"/>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2.031 X 5.11 = </a:t>
            </a:r>
            <a:r>
              <a:rPr lang="en-GB" sz="3200" dirty="0"/>
              <a:t>10.37841</a:t>
            </a:r>
            <a:r>
              <a:rPr lang="en-US" sz="3200" dirty="0"/>
              <a:t> </a:t>
            </a:r>
          </a:p>
        </p:txBody>
      </p:sp>
      <p:sp>
        <p:nvSpPr>
          <p:cNvPr id="14" name="Text Placeholder 6">
            <a:extLst>
              <a:ext uri="{FF2B5EF4-FFF2-40B4-BE49-F238E27FC236}">
                <a16:creationId xmlns:a16="http://schemas.microsoft.com/office/drawing/2014/main" id="{5A305161-37A3-4348-9274-CC8BB6F9246A}"/>
              </a:ext>
            </a:extLst>
          </p:cNvPr>
          <p:cNvSpPr txBox="1">
            <a:spLocks/>
          </p:cNvSpPr>
          <p:nvPr/>
        </p:nvSpPr>
        <p:spPr>
          <a:xfrm>
            <a:off x="5615032" y="4556489"/>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10</a:t>
            </a:r>
            <a:r>
              <a:rPr lang="en-US" sz="3200" baseline="30000" dirty="0"/>
              <a:t>4</a:t>
            </a:r>
            <a:r>
              <a:rPr lang="en-US" sz="3200" dirty="0"/>
              <a:t> X 10</a:t>
            </a:r>
            <a:r>
              <a:rPr lang="en-US" sz="3200" baseline="30000" dirty="0"/>
              <a:t>6</a:t>
            </a:r>
            <a:r>
              <a:rPr lang="en-US" sz="3200" dirty="0"/>
              <a:t> =</a:t>
            </a:r>
          </a:p>
        </p:txBody>
      </p:sp>
      <p:sp>
        <p:nvSpPr>
          <p:cNvPr id="15" name="Text Placeholder 6">
            <a:extLst>
              <a:ext uri="{FF2B5EF4-FFF2-40B4-BE49-F238E27FC236}">
                <a16:creationId xmlns:a16="http://schemas.microsoft.com/office/drawing/2014/main" id="{58843732-1F40-40E9-9535-CECB5D4505DD}"/>
              </a:ext>
            </a:extLst>
          </p:cNvPr>
          <p:cNvSpPr txBox="1">
            <a:spLocks/>
          </p:cNvSpPr>
          <p:nvPr/>
        </p:nvSpPr>
        <p:spPr>
          <a:xfrm>
            <a:off x="7801664" y="3438807"/>
            <a:ext cx="4270093" cy="1127489"/>
          </a:xfrm>
          <a:prstGeom prst="rect">
            <a:avLst/>
          </a:prstGeom>
        </p:spPr>
        <p:txBody>
          <a:bodyPr vert="horz" lIns="91440" tIns="45720" rIns="91440" bIns="45720" rtlCol="0" anchor="t">
            <a:normAutofit fontScale="85000" lnSpcReduction="100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As bottoms are the same and we are X we can add the powers together </a:t>
            </a:r>
          </a:p>
        </p:txBody>
      </p:sp>
      <p:sp>
        <p:nvSpPr>
          <p:cNvPr id="16" name="Text Placeholder 6">
            <a:extLst>
              <a:ext uri="{FF2B5EF4-FFF2-40B4-BE49-F238E27FC236}">
                <a16:creationId xmlns:a16="http://schemas.microsoft.com/office/drawing/2014/main" id="{8245107C-4F17-477A-817E-6BFEBEF0BB6F}"/>
              </a:ext>
            </a:extLst>
          </p:cNvPr>
          <p:cNvSpPr txBox="1">
            <a:spLocks/>
          </p:cNvSpPr>
          <p:nvPr/>
        </p:nvSpPr>
        <p:spPr>
          <a:xfrm>
            <a:off x="5536701" y="4967374"/>
            <a:ext cx="277119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10</a:t>
            </a:r>
            <a:r>
              <a:rPr lang="en-US" sz="3200" baseline="30000" dirty="0"/>
              <a:t>10</a:t>
            </a:r>
            <a:r>
              <a:rPr lang="en-US" sz="3200" dirty="0"/>
              <a:t> </a:t>
            </a:r>
          </a:p>
        </p:txBody>
      </p:sp>
      <p:sp>
        <p:nvSpPr>
          <p:cNvPr id="17" name="Text Placeholder 6">
            <a:extLst>
              <a:ext uri="{FF2B5EF4-FFF2-40B4-BE49-F238E27FC236}">
                <a16:creationId xmlns:a16="http://schemas.microsoft.com/office/drawing/2014/main" id="{8626C0FD-2485-4052-B0AF-74743A0292B2}"/>
              </a:ext>
            </a:extLst>
          </p:cNvPr>
          <p:cNvSpPr txBox="1">
            <a:spLocks/>
          </p:cNvSpPr>
          <p:nvPr/>
        </p:nvSpPr>
        <p:spPr>
          <a:xfrm>
            <a:off x="330186" y="5975130"/>
            <a:ext cx="3619251" cy="635182"/>
          </a:xfrm>
          <a:prstGeom prst="rect">
            <a:avLst/>
          </a:prstGeom>
          <a:solidFill>
            <a:schemeClr val="accent5">
              <a:lumMod val="60000"/>
              <a:lumOff val="40000"/>
            </a:schemeClr>
          </a:solidFill>
          <a:ln w="28575">
            <a:solidFill>
              <a:srgbClr val="FFC000"/>
            </a:solidFill>
          </a:ln>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3200" dirty="0"/>
              <a:t>10.37841</a:t>
            </a:r>
            <a:r>
              <a:rPr lang="en-US" sz="3200" dirty="0"/>
              <a:t> X 10</a:t>
            </a:r>
            <a:r>
              <a:rPr lang="en-US" sz="3200" baseline="30000" dirty="0"/>
              <a:t>10</a:t>
            </a:r>
            <a:endParaRPr lang="en-US" sz="3200" dirty="0"/>
          </a:p>
        </p:txBody>
      </p:sp>
      <p:sp>
        <p:nvSpPr>
          <p:cNvPr id="18" name="Text Placeholder 6">
            <a:extLst>
              <a:ext uri="{FF2B5EF4-FFF2-40B4-BE49-F238E27FC236}">
                <a16:creationId xmlns:a16="http://schemas.microsoft.com/office/drawing/2014/main" id="{AACF6715-B0ED-4959-81EA-37E60CC96480}"/>
              </a:ext>
            </a:extLst>
          </p:cNvPr>
          <p:cNvSpPr txBox="1">
            <a:spLocks/>
          </p:cNvSpPr>
          <p:nvPr/>
        </p:nvSpPr>
        <p:spPr>
          <a:xfrm>
            <a:off x="3575344" y="5697364"/>
            <a:ext cx="2955151" cy="336375"/>
          </a:xfrm>
          <a:prstGeom prst="rect">
            <a:avLst/>
          </a:prstGeom>
        </p:spPr>
        <p:txBody>
          <a:bodyPr vert="horz" lIns="91440" tIns="45720" rIns="91440" bIns="45720" rtlCol="0" anchor="t">
            <a:normAutofit fontScale="70000" lnSpcReduction="200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Is this my answer ?</a:t>
            </a:r>
          </a:p>
        </p:txBody>
      </p:sp>
      <p:sp>
        <p:nvSpPr>
          <p:cNvPr id="19" name="Text Placeholder 6">
            <a:extLst>
              <a:ext uri="{FF2B5EF4-FFF2-40B4-BE49-F238E27FC236}">
                <a16:creationId xmlns:a16="http://schemas.microsoft.com/office/drawing/2014/main" id="{3F5D3B15-8304-47FC-AD85-3D5ED7A0BFFD}"/>
              </a:ext>
            </a:extLst>
          </p:cNvPr>
          <p:cNvSpPr txBox="1">
            <a:spLocks/>
          </p:cNvSpPr>
          <p:nvPr/>
        </p:nvSpPr>
        <p:spPr>
          <a:xfrm>
            <a:off x="7255555" y="5927769"/>
            <a:ext cx="3619251" cy="635182"/>
          </a:xfrm>
          <a:prstGeom prst="rect">
            <a:avLst/>
          </a:prstGeom>
          <a:solidFill>
            <a:schemeClr val="accent3">
              <a:lumMod val="60000"/>
              <a:lumOff val="40000"/>
            </a:schemeClr>
          </a:solidFill>
          <a:ln w="57150">
            <a:solidFill>
              <a:srgbClr val="FFC000"/>
            </a:solidFill>
          </a:ln>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3200" dirty="0"/>
              <a:t>1.037841</a:t>
            </a:r>
            <a:r>
              <a:rPr lang="en-US" sz="3200" dirty="0"/>
              <a:t> X 10</a:t>
            </a:r>
            <a:r>
              <a:rPr lang="en-US" sz="3200" baseline="30000" dirty="0"/>
              <a:t>11</a:t>
            </a:r>
            <a:endParaRPr lang="en-US" sz="3200" dirty="0"/>
          </a:p>
        </p:txBody>
      </p:sp>
      <p:sp>
        <p:nvSpPr>
          <p:cNvPr id="20" name="Text Placeholder 6">
            <a:extLst>
              <a:ext uri="{FF2B5EF4-FFF2-40B4-BE49-F238E27FC236}">
                <a16:creationId xmlns:a16="http://schemas.microsoft.com/office/drawing/2014/main" id="{2ABBC0E8-5DE8-4895-A8E2-084CA585D60C}"/>
              </a:ext>
            </a:extLst>
          </p:cNvPr>
          <p:cNvSpPr txBox="1">
            <a:spLocks/>
          </p:cNvSpPr>
          <p:nvPr/>
        </p:nvSpPr>
        <p:spPr>
          <a:xfrm>
            <a:off x="3746824" y="6016469"/>
            <a:ext cx="2955151" cy="336375"/>
          </a:xfrm>
          <a:prstGeom prst="rect">
            <a:avLst/>
          </a:prstGeom>
        </p:spPr>
        <p:txBody>
          <a:bodyPr vert="horz" lIns="91440" tIns="45720" rIns="91440" bIns="45720" rtlCol="0" anchor="t">
            <a:normAutofit fontScale="40000" lnSpcReduction="200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No, as its not between 1 and 10</a:t>
            </a:r>
          </a:p>
        </p:txBody>
      </p:sp>
      <p:sp>
        <p:nvSpPr>
          <p:cNvPr id="3" name="Explosion: 8 Points 2">
            <a:extLst>
              <a:ext uri="{FF2B5EF4-FFF2-40B4-BE49-F238E27FC236}">
                <a16:creationId xmlns:a16="http://schemas.microsoft.com/office/drawing/2014/main" id="{1D591E61-118D-450A-BD5A-29F5468A9A15}"/>
              </a:ext>
            </a:extLst>
          </p:cNvPr>
          <p:cNvSpPr/>
          <p:nvPr/>
        </p:nvSpPr>
        <p:spPr>
          <a:xfrm>
            <a:off x="5839939" y="824261"/>
            <a:ext cx="5818661" cy="2841728"/>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u="sng" dirty="0"/>
              <a:t>If it was divide we would take away the powers !!! Just be careful for double negatives !!!</a:t>
            </a:r>
          </a:p>
        </p:txBody>
      </p:sp>
    </p:spTree>
    <p:extLst>
      <p:ext uri="{BB962C8B-B14F-4D97-AF65-F5344CB8AC3E}">
        <p14:creationId xmlns:p14="http://schemas.microsoft.com/office/powerpoint/2010/main" val="31468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5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6">
                                            <p:txEl>
                                              <p:pRg st="0" end="0"/>
                                            </p:txEl>
                                          </p:spTgt>
                                        </p:tgtEl>
                                        <p:attrNameLst>
                                          <p:attrName>style.visibility</p:attrName>
                                        </p:attrNameLst>
                                      </p:cBhvr>
                                      <p:to>
                                        <p:strVal val="visible"/>
                                      </p:to>
                                    </p:set>
                                    <p:animEffect transition="in" filter="fade">
                                      <p:cBhvr>
                                        <p:cTn id="41" dur="500"/>
                                        <p:tgtEl>
                                          <p:spTgt spid="16">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50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5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500"/>
                                        <p:tgtEl>
                                          <p:spTgt spid="19"/>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
                                        </p:tgtEl>
                                        <p:attrNameLst>
                                          <p:attrName>style.visibility</p:attrName>
                                        </p:attrNameLst>
                                      </p:cBhvr>
                                      <p:to>
                                        <p:strVal val="visible"/>
                                      </p:to>
                                    </p:set>
                                    <p:animEffect transition="in" filter="fade">
                                      <p:cBhvr>
                                        <p:cTn id="6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2" grpId="0"/>
      <p:bldP spid="13" grpId="0"/>
      <p:bldP spid="14" grpId="0"/>
      <p:bldP spid="15" grpId="0"/>
      <p:bldP spid="17" grpId="0" animBg="1"/>
      <p:bldP spid="18" grpId="0"/>
      <p:bldP spid="19" grpId="0" animBg="1"/>
      <p:bldP spid="20"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u="sng" dirty="0"/>
              <a:t>Using a Calculator</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p:txBody>
          <a:bodyPr/>
          <a:lstStyle/>
          <a:p>
            <a:r>
              <a:rPr lang="en-US" dirty="0"/>
              <a:t>Just a quick heads up before I set you off.</a:t>
            </a:r>
          </a:p>
          <a:p>
            <a:r>
              <a:rPr lang="en-US" dirty="0"/>
              <a:t>With a calculator, most of the time you can type these in but to speed it up you need to know this button, which does the X10 and sets up to type the power in.  </a:t>
            </a:r>
          </a:p>
          <a:p>
            <a:endParaRPr lang="en-US" dirty="0"/>
          </a:p>
          <a:p>
            <a:r>
              <a:rPr lang="en-US" dirty="0"/>
              <a:t>Often when you do big calculations you will get your answer in the format … so now hopefully you know what this means</a:t>
            </a:r>
          </a:p>
          <a:p>
            <a:endParaRPr lang="en-US" dirty="0"/>
          </a:p>
          <a:p>
            <a:r>
              <a:rPr lang="en-US" dirty="0"/>
              <a:t>These questions come up on both calculator and Non calculator so </a:t>
            </a:r>
            <a:r>
              <a:rPr lang="en-US" b="1" u="sng" dirty="0"/>
              <a:t>you need to know how to do it without</a:t>
            </a:r>
            <a:r>
              <a:rPr lang="en-US" dirty="0"/>
              <a:t>.</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12</a:t>
            </a:fld>
            <a:endParaRPr lang="en-US" dirty="0"/>
          </a:p>
        </p:txBody>
      </p:sp>
      <p:pic>
        <p:nvPicPr>
          <p:cNvPr id="3" name="Picture 2">
            <a:extLst>
              <a:ext uri="{FF2B5EF4-FFF2-40B4-BE49-F238E27FC236}">
                <a16:creationId xmlns:a16="http://schemas.microsoft.com/office/drawing/2014/main" id="{98CEF06E-A30A-4AE9-B965-CEE36C1C9D5C}"/>
              </a:ext>
            </a:extLst>
          </p:cNvPr>
          <p:cNvPicPr>
            <a:picLocks noChangeAspect="1"/>
          </p:cNvPicPr>
          <p:nvPr/>
        </p:nvPicPr>
        <p:blipFill rotWithShape="1">
          <a:blip r:embed="rId2"/>
          <a:srcRect r="3667"/>
          <a:stretch/>
        </p:blipFill>
        <p:spPr>
          <a:xfrm>
            <a:off x="7838900" y="542925"/>
            <a:ext cx="3284902" cy="5610225"/>
          </a:xfrm>
          <a:prstGeom prst="roundRect">
            <a:avLst/>
          </a:prstGeom>
        </p:spPr>
      </p:pic>
      <p:cxnSp>
        <p:nvCxnSpPr>
          <p:cNvPr id="5" name="Straight Arrow Connector 4">
            <a:extLst>
              <a:ext uri="{FF2B5EF4-FFF2-40B4-BE49-F238E27FC236}">
                <a16:creationId xmlns:a16="http://schemas.microsoft.com/office/drawing/2014/main" id="{9E240E80-992F-486E-93B4-185C5344CAB2}"/>
              </a:ext>
            </a:extLst>
          </p:cNvPr>
          <p:cNvCxnSpPr>
            <a:cxnSpLocks/>
            <a:endCxn id="6" idx="1"/>
          </p:cNvCxnSpPr>
          <p:nvPr/>
        </p:nvCxnSpPr>
        <p:spPr>
          <a:xfrm>
            <a:off x="7029974" y="2533475"/>
            <a:ext cx="2282318" cy="2441208"/>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1544A76D-0A8A-492A-A8CC-D875EBDCF503}"/>
              </a:ext>
            </a:extLst>
          </p:cNvPr>
          <p:cNvSpPr/>
          <p:nvPr/>
        </p:nvSpPr>
        <p:spPr>
          <a:xfrm>
            <a:off x="9242265" y="4909570"/>
            <a:ext cx="478172" cy="444616"/>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dirty="0"/>
              <a:t>Workbooks</a:t>
            </a:r>
          </a:p>
        </p:txBody>
      </p:sp>
      <p:pic>
        <p:nvPicPr>
          <p:cNvPr id="8" name="Picture Placeholder 7" descr="Triangular pattern design with dimension">
            <a:extLst>
              <a:ext uri="{FF2B5EF4-FFF2-40B4-BE49-F238E27FC236}">
                <a16:creationId xmlns:a16="http://schemas.microsoft.com/office/drawing/2014/main" id="{2301248D-7370-7643-9BE6-F8CDCFF4D460}"/>
              </a:ext>
            </a:extLst>
          </p:cNvPr>
          <p:cNvPicPr>
            <a:picLocks noGrp="1" noChangeAspect="1"/>
          </p:cNvPicPr>
          <p:nvPr>
            <p:ph type="pic" sz="quarter" idx="19"/>
          </p:nvPr>
        </p:nvPicPr>
        <p:blipFill rotWithShape="1">
          <a:blip r:embed="rId2">
            <a:extLst>
              <a:ext uri="{28A0092B-C50C-407E-A947-70E740481C1C}">
                <a14:useLocalDpi xmlns:a14="http://schemas.microsoft.com/office/drawing/2010/main" val="0"/>
              </a:ext>
            </a:extLst>
          </a:blip>
          <a:srcRect/>
          <a:stretch/>
        </p:blipFill>
        <p:spPr>
          <a:xfrm>
            <a:off x="-2" y="1352575"/>
            <a:ext cx="12192002" cy="2289897"/>
          </a:xfrm>
        </p:spPr>
      </p:pic>
      <p:sp>
        <p:nvSpPr>
          <p:cNvPr id="19" name="Text Placeholder 18">
            <a:extLst>
              <a:ext uri="{FF2B5EF4-FFF2-40B4-BE49-F238E27FC236}">
                <a16:creationId xmlns:a16="http://schemas.microsoft.com/office/drawing/2014/main" id="{782206B1-586F-4254-9B36-D06C4E294ACF}"/>
              </a:ext>
            </a:extLst>
          </p:cNvPr>
          <p:cNvSpPr>
            <a:spLocks noGrp="1"/>
          </p:cNvSpPr>
          <p:nvPr>
            <p:ph type="body" sz="quarter" idx="18"/>
          </p:nvPr>
        </p:nvSpPr>
        <p:spPr>
          <a:xfrm>
            <a:off x="542094" y="4240092"/>
            <a:ext cx="9402006" cy="1774813"/>
          </a:xfrm>
        </p:spPr>
        <p:txBody>
          <a:bodyPr/>
          <a:lstStyle/>
          <a:p>
            <a:r>
              <a:rPr lang="en-US" dirty="0"/>
              <a:t>Please now have a go at the workbooks.</a:t>
            </a:r>
          </a:p>
          <a:p>
            <a:r>
              <a:rPr lang="en-US" dirty="0"/>
              <a:t>You'll have 30 minutes and then I’ll start going through some answers.  </a:t>
            </a:r>
          </a:p>
          <a:p>
            <a:endParaRPr lang="en-US" dirty="0"/>
          </a:p>
          <a:p>
            <a:r>
              <a:rPr lang="en-US" dirty="0"/>
              <a:t>Workbook link;-</a:t>
            </a:r>
          </a:p>
          <a:p>
            <a:endParaRPr lang="en-US" dirty="0"/>
          </a:p>
          <a:p>
            <a:r>
              <a:rPr lang="en-US" dirty="0">
                <a:hlinkClick r:id="rId3"/>
              </a:rPr>
              <a:t>https://corbettmaths.com/wp-content/uploads/2022/10/Standard-Form.pdf</a:t>
            </a:r>
            <a:endParaRPr lang="en-US" dirty="0"/>
          </a:p>
          <a:p>
            <a:r>
              <a:rPr lang="en-US" dirty="0"/>
              <a:t> </a:t>
            </a:r>
          </a:p>
        </p:txBody>
      </p:sp>
      <p:sp>
        <p:nvSpPr>
          <p:cNvPr id="2" name="Slide Number Placeholder 1">
            <a:extLst>
              <a:ext uri="{FF2B5EF4-FFF2-40B4-BE49-F238E27FC236}">
                <a16:creationId xmlns:a16="http://schemas.microsoft.com/office/drawing/2014/main" id="{FAC2D367-2A6E-41FE-A9EA-24FF17BCAA97}"/>
              </a:ext>
            </a:extLst>
          </p:cNvPr>
          <p:cNvSpPr>
            <a:spLocks noGrp="1"/>
          </p:cNvSpPr>
          <p:nvPr>
            <p:ph type="sldNum" sz="quarter" idx="12"/>
          </p:nvPr>
        </p:nvSpPr>
        <p:spPr/>
        <p:txBody>
          <a:bodyPr/>
          <a:lstStyle/>
          <a:p>
            <a:fld id="{C263D6C4-4840-40CC-AC84-17E24B3B7BDE}" type="slidenum">
              <a:rPr lang="en-US" smtClean="0"/>
              <a:pPr/>
              <a:t>13</a:t>
            </a:fld>
            <a:endParaRPr lang="en-US" dirty="0"/>
          </a:p>
        </p:txBody>
      </p:sp>
    </p:spTree>
    <p:extLst>
      <p:ext uri="{BB962C8B-B14F-4D97-AF65-F5344CB8AC3E}">
        <p14:creationId xmlns:p14="http://schemas.microsoft.com/office/powerpoint/2010/main" val="663103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dirty="0"/>
              <a:t>Answers</a:t>
            </a:r>
          </a:p>
        </p:txBody>
      </p:sp>
      <p:pic>
        <p:nvPicPr>
          <p:cNvPr id="8" name="Picture Placeholder 7" descr="Triangular pattern design with dimension">
            <a:extLst>
              <a:ext uri="{FF2B5EF4-FFF2-40B4-BE49-F238E27FC236}">
                <a16:creationId xmlns:a16="http://schemas.microsoft.com/office/drawing/2014/main" id="{2301248D-7370-7643-9BE6-F8CDCFF4D460}"/>
              </a:ext>
            </a:extLst>
          </p:cNvPr>
          <p:cNvPicPr>
            <a:picLocks noGrp="1" noChangeAspect="1"/>
          </p:cNvPicPr>
          <p:nvPr>
            <p:ph type="pic" sz="quarter" idx="19"/>
          </p:nvPr>
        </p:nvPicPr>
        <p:blipFill rotWithShape="1">
          <a:blip r:embed="rId2">
            <a:extLst>
              <a:ext uri="{28A0092B-C50C-407E-A947-70E740481C1C}">
                <a14:useLocalDpi xmlns:a14="http://schemas.microsoft.com/office/drawing/2010/main" val="0"/>
              </a:ext>
            </a:extLst>
          </a:blip>
          <a:srcRect/>
          <a:stretch/>
        </p:blipFill>
        <p:spPr>
          <a:xfrm>
            <a:off x="-2" y="1352575"/>
            <a:ext cx="12192002" cy="2289897"/>
          </a:xfrm>
        </p:spPr>
      </p:pic>
      <p:sp>
        <p:nvSpPr>
          <p:cNvPr id="19" name="Text Placeholder 18">
            <a:extLst>
              <a:ext uri="{FF2B5EF4-FFF2-40B4-BE49-F238E27FC236}">
                <a16:creationId xmlns:a16="http://schemas.microsoft.com/office/drawing/2014/main" id="{782206B1-586F-4254-9B36-D06C4E294ACF}"/>
              </a:ext>
            </a:extLst>
          </p:cNvPr>
          <p:cNvSpPr>
            <a:spLocks noGrp="1"/>
          </p:cNvSpPr>
          <p:nvPr>
            <p:ph type="body" sz="quarter" idx="18"/>
          </p:nvPr>
        </p:nvSpPr>
        <p:spPr/>
        <p:txBody>
          <a:bodyPr/>
          <a:lstStyle/>
          <a:p>
            <a:r>
              <a:rPr lang="en-US" dirty="0"/>
              <a:t>Answers link;- </a:t>
            </a:r>
          </a:p>
          <a:p>
            <a:endParaRPr lang="en-US" dirty="0"/>
          </a:p>
          <a:p>
            <a:r>
              <a:rPr lang="en-US" dirty="0">
                <a:hlinkClick r:id="rId3"/>
              </a:rPr>
              <a:t>https://corbettmaths.com/wp-content/uploads/2022/10/Standard-Form-Answers.pdf</a:t>
            </a:r>
            <a:endParaRPr lang="en-US" dirty="0"/>
          </a:p>
          <a:p>
            <a:endParaRPr lang="en-US" dirty="0"/>
          </a:p>
        </p:txBody>
      </p:sp>
      <p:sp>
        <p:nvSpPr>
          <p:cNvPr id="2" name="Slide Number Placeholder 1">
            <a:extLst>
              <a:ext uri="{FF2B5EF4-FFF2-40B4-BE49-F238E27FC236}">
                <a16:creationId xmlns:a16="http://schemas.microsoft.com/office/drawing/2014/main" id="{FAC2D367-2A6E-41FE-A9EA-24FF17BCAA97}"/>
              </a:ext>
            </a:extLst>
          </p:cNvPr>
          <p:cNvSpPr>
            <a:spLocks noGrp="1"/>
          </p:cNvSpPr>
          <p:nvPr>
            <p:ph type="sldNum" sz="quarter" idx="12"/>
          </p:nvPr>
        </p:nvSpPr>
        <p:spPr/>
        <p:txBody>
          <a:bodyPr/>
          <a:lstStyle/>
          <a:p>
            <a:fld id="{C263D6C4-4840-40CC-AC84-17E24B3B7BDE}" type="slidenum">
              <a:rPr lang="en-US" smtClean="0"/>
              <a:pPr/>
              <a:t>14</a:t>
            </a:fld>
            <a:endParaRPr lang="en-US" dirty="0"/>
          </a:p>
        </p:txBody>
      </p:sp>
    </p:spTree>
    <p:extLst>
      <p:ext uri="{BB962C8B-B14F-4D97-AF65-F5344CB8AC3E}">
        <p14:creationId xmlns:p14="http://schemas.microsoft.com/office/powerpoint/2010/main" val="1023300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179B88-D43C-4A31-9A52-3498E9430782}"/>
              </a:ext>
            </a:extLst>
          </p:cNvPr>
          <p:cNvSpPr>
            <a:spLocks noGrp="1"/>
          </p:cNvSpPr>
          <p:nvPr>
            <p:ph type="title"/>
          </p:nvPr>
        </p:nvSpPr>
        <p:spPr>
          <a:xfrm>
            <a:off x="249128" y="310962"/>
            <a:ext cx="7781544" cy="859055"/>
          </a:xfrm>
        </p:spPr>
        <p:txBody>
          <a:bodyPr/>
          <a:lstStyle/>
          <a:p>
            <a:r>
              <a:rPr lang="en-US" dirty="0"/>
              <a:t>Learning Objectives</a:t>
            </a:r>
          </a:p>
        </p:txBody>
      </p:sp>
      <p:sp>
        <p:nvSpPr>
          <p:cNvPr id="2" name="Slide Number Placeholder 1">
            <a:extLst>
              <a:ext uri="{FF2B5EF4-FFF2-40B4-BE49-F238E27FC236}">
                <a16:creationId xmlns:a16="http://schemas.microsoft.com/office/drawing/2014/main" id="{8B065C75-272B-4BB5-BA23-D80E8654D621}"/>
              </a:ext>
            </a:extLst>
          </p:cNvPr>
          <p:cNvSpPr>
            <a:spLocks noGrp="1"/>
          </p:cNvSpPr>
          <p:nvPr>
            <p:ph type="sldNum" sz="quarter" idx="12"/>
          </p:nvPr>
        </p:nvSpPr>
        <p:spPr/>
        <p:txBody>
          <a:bodyPr/>
          <a:lstStyle/>
          <a:p>
            <a:fld id="{C263D6C4-4840-40CC-AC84-17E24B3B7BDE}" type="slidenum">
              <a:rPr lang="en-US" smtClean="0"/>
              <a:pPr/>
              <a:t>15</a:t>
            </a:fld>
            <a:endParaRPr lang="en-US" dirty="0"/>
          </a:p>
        </p:txBody>
      </p:sp>
      <p:sp>
        <p:nvSpPr>
          <p:cNvPr id="3" name="Rectangle 2">
            <a:extLst>
              <a:ext uri="{FF2B5EF4-FFF2-40B4-BE49-F238E27FC236}">
                <a16:creationId xmlns:a16="http://schemas.microsoft.com/office/drawing/2014/main" id="{932CC277-4F8D-49E3-8B72-CA70D43240FA}"/>
              </a:ext>
            </a:extLst>
          </p:cNvPr>
          <p:cNvSpPr/>
          <p:nvPr/>
        </p:nvSpPr>
        <p:spPr>
          <a:xfrm>
            <a:off x="249128" y="1555910"/>
            <a:ext cx="6096000" cy="3416320"/>
          </a:xfrm>
          <a:prstGeom prst="rect">
            <a:avLst/>
          </a:prstGeom>
        </p:spPr>
        <p:txBody>
          <a:bodyPr>
            <a:spAutoFit/>
          </a:bodyPr>
          <a:lstStyle/>
          <a:p>
            <a:r>
              <a:rPr lang="en-GB" b="1" u="sng" dirty="0">
                <a:solidFill>
                  <a:schemeClr val="bg1"/>
                </a:solidFill>
              </a:rPr>
              <a:t>Grades 3-4 </a:t>
            </a:r>
          </a:p>
          <a:p>
            <a:endParaRPr lang="en-GB" dirty="0">
              <a:solidFill>
                <a:schemeClr val="bg1"/>
              </a:solidFill>
            </a:endParaRPr>
          </a:p>
          <a:p>
            <a:pPr marL="285750" indent="-285750">
              <a:buFont typeface="Arial" panose="020B0604020202020204" pitchFamily="34" charset="0"/>
              <a:buChar char="•"/>
            </a:pPr>
            <a:r>
              <a:rPr lang="en-GB" dirty="0">
                <a:solidFill>
                  <a:schemeClr val="bg1"/>
                </a:solidFill>
              </a:rPr>
              <a:t>Convert large and small numbers into standard form and vice versa; </a:t>
            </a:r>
          </a:p>
          <a:p>
            <a:pPr marL="285750" indent="-285750">
              <a:buFont typeface="Arial" panose="020B0604020202020204" pitchFamily="34" charset="0"/>
              <a:buChar char="•"/>
            </a:pPr>
            <a:r>
              <a:rPr lang="en-GB" dirty="0">
                <a:solidFill>
                  <a:schemeClr val="bg1"/>
                </a:solidFill>
              </a:rPr>
              <a:t>Interpret a calculator display using standard form and know how to enter numbers in standard form. </a:t>
            </a:r>
          </a:p>
          <a:p>
            <a:endParaRPr lang="en-GB" dirty="0">
              <a:solidFill>
                <a:schemeClr val="bg1"/>
              </a:solidFill>
            </a:endParaRPr>
          </a:p>
          <a:p>
            <a:endParaRPr lang="en-GB" dirty="0">
              <a:solidFill>
                <a:schemeClr val="bg1"/>
              </a:solidFill>
            </a:endParaRPr>
          </a:p>
          <a:p>
            <a:r>
              <a:rPr lang="en-GB" b="1" u="sng" dirty="0">
                <a:solidFill>
                  <a:schemeClr val="bg1"/>
                </a:solidFill>
              </a:rPr>
              <a:t>Grade 5 </a:t>
            </a:r>
          </a:p>
          <a:p>
            <a:endParaRPr lang="en-GB" dirty="0">
              <a:solidFill>
                <a:schemeClr val="bg1"/>
              </a:solidFill>
            </a:endParaRPr>
          </a:p>
          <a:p>
            <a:pPr marL="285750" indent="-285750">
              <a:buFont typeface="Arial" panose="020B0604020202020204" pitchFamily="34" charset="0"/>
              <a:buChar char="•"/>
            </a:pPr>
            <a:r>
              <a:rPr lang="en-GB" dirty="0">
                <a:solidFill>
                  <a:schemeClr val="bg1"/>
                </a:solidFill>
              </a:rPr>
              <a:t>Add, subtract, multiply and divide numbers in standard form, with and without a calculator</a:t>
            </a:r>
          </a:p>
        </p:txBody>
      </p:sp>
      <p:sp>
        <p:nvSpPr>
          <p:cNvPr id="5" name="TextBox 4">
            <a:extLst>
              <a:ext uri="{FF2B5EF4-FFF2-40B4-BE49-F238E27FC236}">
                <a16:creationId xmlns:a16="http://schemas.microsoft.com/office/drawing/2014/main" id="{CE2C39E3-7DC8-4760-B489-90BA9162A798}"/>
              </a:ext>
            </a:extLst>
          </p:cNvPr>
          <p:cNvSpPr txBox="1"/>
          <p:nvPr/>
        </p:nvSpPr>
        <p:spPr>
          <a:xfrm>
            <a:off x="5812105" y="2078373"/>
            <a:ext cx="1501629" cy="646331"/>
          </a:xfrm>
          <a:prstGeom prst="rect">
            <a:avLst/>
          </a:prstGeom>
          <a:noFill/>
        </p:spPr>
        <p:txBody>
          <a:bodyPr wrap="square" rtlCol="0">
            <a:spAutoFit/>
          </a:bodyPr>
          <a:lstStyle/>
          <a:p>
            <a:r>
              <a:rPr lang="en-GB" sz="3600" dirty="0">
                <a:solidFill>
                  <a:schemeClr val="accent5">
                    <a:lumMod val="60000"/>
                    <a:lumOff val="40000"/>
                  </a:schemeClr>
                </a:solidFill>
              </a:rPr>
              <a:t>✔</a:t>
            </a:r>
          </a:p>
        </p:txBody>
      </p:sp>
      <p:sp>
        <p:nvSpPr>
          <p:cNvPr id="6" name="TextBox 5">
            <a:extLst>
              <a:ext uri="{FF2B5EF4-FFF2-40B4-BE49-F238E27FC236}">
                <a16:creationId xmlns:a16="http://schemas.microsoft.com/office/drawing/2014/main" id="{9D4E56F2-4209-4EE0-B23F-0F450DB90151}"/>
              </a:ext>
            </a:extLst>
          </p:cNvPr>
          <p:cNvSpPr txBox="1"/>
          <p:nvPr/>
        </p:nvSpPr>
        <p:spPr>
          <a:xfrm>
            <a:off x="5594313" y="2787431"/>
            <a:ext cx="1501629" cy="646331"/>
          </a:xfrm>
          <a:prstGeom prst="rect">
            <a:avLst/>
          </a:prstGeom>
          <a:noFill/>
        </p:spPr>
        <p:txBody>
          <a:bodyPr wrap="square" rtlCol="0">
            <a:spAutoFit/>
          </a:bodyPr>
          <a:lstStyle/>
          <a:p>
            <a:r>
              <a:rPr lang="en-GB" sz="3600" dirty="0">
                <a:solidFill>
                  <a:schemeClr val="accent5">
                    <a:lumMod val="60000"/>
                    <a:lumOff val="40000"/>
                  </a:schemeClr>
                </a:solidFill>
              </a:rPr>
              <a:t>✔</a:t>
            </a:r>
          </a:p>
        </p:txBody>
      </p:sp>
      <p:sp>
        <p:nvSpPr>
          <p:cNvPr id="7" name="TextBox 6">
            <a:extLst>
              <a:ext uri="{FF2B5EF4-FFF2-40B4-BE49-F238E27FC236}">
                <a16:creationId xmlns:a16="http://schemas.microsoft.com/office/drawing/2014/main" id="{46E41F79-76F9-43D3-A2EB-C01E8C8378C1}"/>
              </a:ext>
            </a:extLst>
          </p:cNvPr>
          <p:cNvSpPr txBox="1"/>
          <p:nvPr/>
        </p:nvSpPr>
        <p:spPr>
          <a:xfrm>
            <a:off x="4092684" y="4649064"/>
            <a:ext cx="1501629" cy="646331"/>
          </a:xfrm>
          <a:prstGeom prst="rect">
            <a:avLst/>
          </a:prstGeom>
          <a:noFill/>
        </p:spPr>
        <p:txBody>
          <a:bodyPr wrap="square" rtlCol="0">
            <a:spAutoFit/>
          </a:bodyPr>
          <a:lstStyle/>
          <a:p>
            <a:r>
              <a:rPr lang="en-GB" sz="3600" dirty="0">
                <a:solidFill>
                  <a:schemeClr val="accent5">
                    <a:lumMod val="60000"/>
                    <a:lumOff val="40000"/>
                  </a:schemeClr>
                </a:solidFill>
              </a:rPr>
              <a:t>✔</a:t>
            </a:r>
          </a:p>
        </p:txBody>
      </p:sp>
    </p:spTree>
    <p:extLst>
      <p:ext uri="{BB962C8B-B14F-4D97-AF65-F5344CB8AC3E}">
        <p14:creationId xmlns:p14="http://schemas.microsoft.com/office/powerpoint/2010/main" val="1484780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6871970" y="5199077"/>
            <a:ext cx="4945598" cy="1243584"/>
          </a:xfrm>
        </p:spPr>
        <p:txBody>
          <a:bodyPr/>
          <a:lstStyle/>
          <a:p>
            <a:r>
              <a:rPr lang="en-US" dirty="0"/>
              <a:t>Thank You</a:t>
            </a:r>
            <a:endParaRPr lang="en-GB" dirty="0"/>
          </a:p>
        </p:txBody>
      </p:sp>
      <p:sp>
        <p:nvSpPr>
          <p:cNvPr id="4" name="Text Placeholder 6">
            <a:extLst>
              <a:ext uri="{FF2B5EF4-FFF2-40B4-BE49-F238E27FC236}">
                <a16:creationId xmlns:a16="http://schemas.microsoft.com/office/drawing/2014/main" id="{D4F2A292-3866-4BE7-B074-63417EF3053C}"/>
              </a:ext>
            </a:extLst>
          </p:cNvPr>
          <p:cNvSpPr txBox="1">
            <a:spLocks/>
          </p:cNvSpPr>
          <p:nvPr/>
        </p:nvSpPr>
        <p:spPr>
          <a:xfrm>
            <a:off x="5290933" y="6118938"/>
            <a:ext cx="6526635" cy="917327"/>
          </a:xfrm>
          <a:prstGeom prst="rect">
            <a:avLst/>
          </a:prstGeom>
        </p:spPr>
        <p:txBody>
          <a:bodyPr/>
          <a:lst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chemeClr val="bg1"/>
                </a:solidFill>
              </a:rPr>
              <a:t>Email;- jjowett@coventrycollege.ac.uk</a:t>
            </a:r>
          </a:p>
        </p:txBody>
      </p:sp>
    </p:spTree>
    <p:extLst>
      <p:ext uri="{BB962C8B-B14F-4D97-AF65-F5344CB8AC3E}">
        <p14:creationId xmlns:p14="http://schemas.microsoft.com/office/powerpoint/2010/main" val="4406968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BD8413-C238-49D7-A4E1-E8FEF1811A0E}"/>
              </a:ext>
            </a:extLst>
          </p:cNvPr>
          <p:cNvSpPr>
            <a:spLocks noGrp="1"/>
          </p:cNvSpPr>
          <p:nvPr>
            <p:ph type="title"/>
          </p:nvPr>
        </p:nvSpPr>
        <p:spPr>
          <a:xfrm>
            <a:off x="2845462" y="0"/>
            <a:ext cx="7781544" cy="859055"/>
          </a:xfrm>
        </p:spPr>
        <p:txBody>
          <a:bodyPr/>
          <a:lstStyle/>
          <a:p>
            <a:r>
              <a:rPr lang="en-US" dirty="0"/>
              <a:t>Starter </a:t>
            </a:r>
          </a:p>
        </p:txBody>
      </p:sp>
      <p:sp>
        <p:nvSpPr>
          <p:cNvPr id="2" name="Slide Number Placeholder 1">
            <a:extLst>
              <a:ext uri="{FF2B5EF4-FFF2-40B4-BE49-F238E27FC236}">
                <a16:creationId xmlns:a16="http://schemas.microsoft.com/office/drawing/2014/main" id="{0B24BF10-2B55-43AB-9F77-F1A1410384A9}"/>
              </a:ext>
            </a:extLst>
          </p:cNvPr>
          <p:cNvSpPr>
            <a:spLocks noGrp="1"/>
          </p:cNvSpPr>
          <p:nvPr>
            <p:ph type="sldNum" sz="quarter" idx="12"/>
          </p:nvPr>
        </p:nvSpPr>
        <p:spPr/>
        <p:txBody>
          <a:bodyPr/>
          <a:lstStyle/>
          <a:p>
            <a:fld id="{C263D6C4-4840-40CC-AC84-17E24B3B7BDE}" type="slidenum">
              <a:rPr lang="en-US" smtClean="0"/>
              <a:pPr/>
              <a:t>2</a:t>
            </a:fld>
            <a:endParaRPr lang="en-US" dirty="0"/>
          </a:p>
        </p:txBody>
      </p:sp>
      <p:pic>
        <p:nvPicPr>
          <p:cNvPr id="7" name="Countdown - Clock Only">
            <a:hlinkClick r:id="" action="ppaction://media"/>
            <a:extLst>
              <a:ext uri="{FF2B5EF4-FFF2-40B4-BE49-F238E27FC236}">
                <a16:creationId xmlns:a16="http://schemas.microsoft.com/office/drawing/2014/main" id="{8EB6E77D-E669-4C67-9DAD-D48BFD2093F3}"/>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28631" y="6192837"/>
            <a:ext cx="609600" cy="609600"/>
          </a:xfrm>
          <a:prstGeom prst="rect">
            <a:avLst/>
          </a:prstGeom>
        </p:spPr>
      </p:pic>
      <p:pic>
        <p:nvPicPr>
          <p:cNvPr id="8" name="Picture 7">
            <a:extLst>
              <a:ext uri="{FF2B5EF4-FFF2-40B4-BE49-F238E27FC236}">
                <a16:creationId xmlns:a16="http://schemas.microsoft.com/office/drawing/2014/main" id="{190B035E-7988-4DEB-8537-7AA49D5EC1BF}"/>
              </a:ext>
            </a:extLst>
          </p:cNvPr>
          <p:cNvPicPr>
            <a:picLocks noChangeAspect="1"/>
          </p:cNvPicPr>
          <p:nvPr/>
        </p:nvPicPr>
        <p:blipFill>
          <a:blip r:embed="rId5"/>
          <a:stretch>
            <a:fillRect/>
          </a:stretch>
        </p:blipFill>
        <p:spPr>
          <a:xfrm>
            <a:off x="523817" y="3160187"/>
            <a:ext cx="6019800" cy="1781175"/>
          </a:xfrm>
          <a:prstGeom prst="rect">
            <a:avLst/>
          </a:prstGeom>
        </p:spPr>
      </p:pic>
      <p:pic>
        <p:nvPicPr>
          <p:cNvPr id="9" name="Picture 8">
            <a:extLst>
              <a:ext uri="{FF2B5EF4-FFF2-40B4-BE49-F238E27FC236}">
                <a16:creationId xmlns:a16="http://schemas.microsoft.com/office/drawing/2014/main" id="{8427288D-6D40-45F3-8355-288B3F4C9E57}"/>
              </a:ext>
            </a:extLst>
          </p:cNvPr>
          <p:cNvPicPr>
            <a:picLocks noChangeAspect="1"/>
          </p:cNvPicPr>
          <p:nvPr/>
        </p:nvPicPr>
        <p:blipFill>
          <a:blip r:embed="rId6"/>
          <a:stretch>
            <a:fillRect/>
          </a:stretch>
        </p:blipFill>
        <p:spPr>
          <a:xfrm>
            <a:off x="513156" y="1445556"/>
            <a:ext cx="6038850" cy="1800225"/>
          </a:xfrm>
          <a:prstGeom prst="rect">
            <a:avLst/>
          </a:prstGeom>
        </p:spPr>
      </p:pic>
      <p:pic>
        <p:nvPicPr>
          <p:cNvPr id="10" name="Picture 9">
            <a:extLst>
              <a:ext uri="{FF2B5EF4-FFF2-40B4-BE49-F238E27FC236}">
                <a16:creationId xmlns:a16="http://schemas.microsoft.com/office/drawing/2014/main" id="{2D19DDFC-690C-4CFF-ACA1-6847CBE7FA62}"/>
              </a:ext>
            </a:extLst>
          </p:cNvPr>
          <p:cNvPicPr>
            <a:picLocks noChangeAspect="1"/>
          </p:cNvPicPr>
          <p:nvPr/>
        </p:nvPicPr>
        <p:blipFill>
          <a:blip r:embed="rId7"/>
          <a:stretch>
            <a:fillRect/>
          </a:stretch>
        </p:blipFill>
        <p:spPr>
          <a:xfrm>
            <a:off x="5629275" y="859055"/>
            <a:ext cx="6029325" cy="5276850"/>
          </a:xfrm>
          <a:prstGeom prst="rect">
            <a:avLst/>
          </a:prstGeom>
        </p:spPr>
      </p:pic>
    </p:spTree>
    <p:extLst>
      <p:ext uri="{BB962C8B-B14F-4D97-AF65-F5344CB8AC3E}">
        <p14:creationId xmlns:p14="http://schemas.microsoft.com/office/powerpoint/2010/main" val="290279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0902"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7"/>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179B88-D43C-4A31-9A52-3498E9430782}"/>
              </a:ext>
            </a:extLst>
          </p:cNvPr>
          <p:cNvSpPr>
            <a:spLocks noGrp="1"/>
          </p:cNvSpPr>
          <p:nvPr>
            <p:ph type="title"/>
          </p:nvPr>
        </p:nvSpPr>
        <p:spPr>
          <a:xfrm>
            <a:off x="249128" y="310962"/>
            <a:ext cx="7781544" cy="859055"/>
          </a:xfrm>
        </p:spPr>
        <p:txBody>
          <a:bodyPr/>
          <a:lstStyle/>
          <a:p>
            <a:r>
              <a:rPr lang="en-US" dirty="0"/>
              <a:t>Learning Objectives</a:t>
            </a:r>
          </a:p>
        </p:txBody>
      </p:sp>
      <p:sp>
        <p:nvSpPr>
          <p:cNvPr id="2" name="Slide Number Placeholder 1">
            <a:extLst>
              <a:ext uri="{FF2B5EF4-FFF2-40B4-BE49-F238E27FC236}">
                <a16:creationId xmlns:a16="http://schemas.microsoft.com/office/drawing/2014/main" id="{8B065C75-272B-4BB5-BA23-D80E8654D621}"/>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
        <p:nvSpPr>
          <p:cNvPr id="3" name="Rectangle 2">
            <a:extLst>
              <a:ext uri="{FF2B5EF4-FFF2-40B4-BE49-F238E27FC236}">
                <a16:creationId xmlns:a16="http://schemas.microsoft.com/office/drawing/2014/main" id="{932CC277-4F8D-49E3-8B72-CA70D43240FA}"/>
              </a:ext>
            </a:extLst>
          </p:cNvPr>
          <p:cNvSpPr/>
          <p:nvPr/>
        </p:nvSpPr>
        <p:spPr>
          <a:xfrm>
            <a:off x="249128" y="1555910"/>
            <a:ext cx="6096000" cy="3416320"/>
          </a:xfrm>
          <a:prstGeom prst="rect">
            <a:avLst/>
          </a:prstGeom>
        </p:spPr>
        <p:txBody>
          <a:bodyPr>
            <a:spAutoFit/>
          </a:bodyPr>
          <a:lstStyle/>
          <a:p>
            <a:r>
              <a:rPr lang="en-GB" b="1" u="sng" dirty="0">
                <a:solidFill>
                  <a:schemeClr val="bg1"/>
                </a:solidFill>
              </a:rPr>
              <a:t>Grades 3-4 </a:t>
            </a:r>
          </a:p>
          <a:p>
            <a:endParaRPr lang="en-GB" dirty="0">
              <a:solidFill>
                <a:schemeClr val="bg1"/>
              </a:solidFill>
            </a:endParaRPr>
          </a:p>
          <a:p>
            <a:pPr marL="285750" indent="-285750">
              <a:buFont typeface="Arial" panose="020B0604020202020204" pitchFamily="34" charset="0"/>
              <a:buChar char="•"/>
            </a:pPr>
            <a:r>
              <a:rPr lang="en-GB" dirty="0">
                <a:solidFill>
                  <a:schemeClr val="bg1"/>
                </a:solidFill>
              </a:rPr>
              <a:t>Convert large and small numbers into standard form and vice versa; </a:t>
            </a:r>
          </a:p>
          <a:p>
            <a:pPr marL="285750" indent="-285750">
              <a:buFont typeface="Arial" panose="020B0604020202020204" pitchFamily="34" charset="0"/>
              <a:buChar char="•"/>
            </a:pPr>
            <a:r>
              <a:rPr lang="en-GB" dirty="0">
                <a:solidFill>
                  <a:schemeClr val="bg1"/>
                </a:solidFill>
              </a:rPr>
              <a:t>Interpret a calculator display using standard form and know how to enter numbers in standard form. </a:t>
            </a:r>
          </a:p>
          <a:p>
            <a:endParaRPr lang="en-GB" dirty="0">
              <a:solidFill>
                <a:schemeClr val="bg1"/>
              </a:solidFill>
            </a:endParaRPr>
          </a:p>
          <a:p>
            <a:endParaRPr lang="en-GB" dirty="0">
              <a:solidFill>
                <a:schemeClr val="bg1"/>
              </a:solidFill>
            </a:endParaRPr>
          </a:p>
          <a:p>
            <a:r>
              <a:rPr lang="en-GB" b="1" u="sng" dirty="0">
                <a:solidFill>
                  <a:schemeClr val="bg1"/>
                </a:solidFill>
              </a:rPr>
              <a:t>Grade 5 </a:t>
            </a:r>
          </a:p>
          <a:p>
            <a:endParaRPr lang="en-GB" dirty="0">
              <a:solidFill>
                <a:schemeClr val="bg1"/>
              </a:solidFill>
            </a:endParaRPr>
          </a:p>
          <a:p>
            <a:pPr marL="285750" indent="-285750">
              <a:buFont typeface="Arial" panose="020B0604020202020204" pitchFamily="34" charset="0"/>
              <a:buChar char="•"/>
            </a:pPr>
            <a:r>
              <a:rPr lang="en-GB" dirty="0">
                <a:solidFill>
                  <a:schemeClr val="bg1"/>
                </a:solidFill>
              </a:rPr>
              <a:t>Add, subtract, multiply and divide numbers in standard form, with and without a calculator</a:t>
            </a:r>
          </a:p>
        </p:txBody>
      </p:sp>
    </p:spTree>
    <p:extLst>
      <p:ext uri="{BB962C8B-B14F-4D97-AF65-F5344CB8AC3E}">
        <p14:creationId xmlns:p14="http://schemas.microsoft.com/office/powerpoint/2010/main" val="70982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u="sng" dirty="0"/>
              <a:t>What is Standard form ?</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4</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a:xfrm>
            <a:off x="465530" y="1890773"/>
            <a:ext cx="11031639" cy="793589"/>
          </a:xfrm>
        </p:spPr>
        <p:txBody>
          <a:bodyPr>
            <a:normAutofit/>
          </a:bodyPr>
          <a:lstStyle/>
          <a:p>
            <a:r>
              <a:rPr lang="en-US" dirty="0"/>
              <a:t>Standard form is a way of writing really big or really small numbers in a shorter format. </a:t>
            </a:r>
          </a:p>
        </p:txBody>
      </p:sp>
      <p:sp>
        <p:nvSpPr>
          <p:cNvPr id="8" name="Text Placeholder 7">
            <a:extLst>
              <a:ext uri="{FF2B5EF4-FFF2-40B4-BE49-F238E27FC236}">
                <a16:creationId xmlns:a16="http://schemas.microsoft.com/office/drawing/2014/main" id="{47DC4E62-1A34-4F98-A451-214F1808519C}"/>
              </a:ext>
            </a:extLst>
          </p:cNvPr>
          <p:cNvSpPr>
            <a:spLocks noGrp="1"/>
          </p:cNvSpPr>
          <p:nvPr>
            <p:ph type="body" sz="quarter" idx="2"/>
          </p:nvPr>
        </p:nvSpPr>
        <p:spPr/>
        <p:txBody>
          <a:bodyPr/>
          <a:lstStyle/>
          <a:p>
            <a:endParaRPr lang="en-US" dirty="0"/>
          </a:p>
          <a:p>
            <a:endParaRPr lang="en-US" dirty="0"/>
          </a:p>
          <a:p>
            <a:pPr marL="0" indent="0">
              <a:buNone/>
            </a:pPr>
            <a:r>
              <a:rPr lang="en-US" dirty="0"/>
              <a:t> </a:t>
            </a:r>
          </a:p>
        </p:txBody>
      </p:sp>
      <p:sp>
        <p:nvSpPr>
          <p:cNvPr id="12" name="Text Placeholder 6">
            <a:extLst>
              <a:ext uri="{FF2B5EF4-FFF2-40B4-BE49-F238E27FC236}">
                <a16:creationId xmlns:a16="http://schemas.microsoft.com/office/drawing/2014/main" id="{4D5DC8BD-F6B8-4A5C-8A62-D5DA646B668A}"/>
              </a:ext>
            </a:extLst>
          </p:cNvPr>
          <p:cNvSpPr txBox="1">
            <a:spLocks/>
          </p:cNvSpPr>
          <p:nvPr/>
        </p:nvSpPr>
        <p:spPr>
          <a:xfrm>
            <a:off x="226386" y="3230602"/>
            <a:ext cx="5754964" cy="793589"/>
          </a:xfrm>
          <a:prstGeom prst="rect">
            <a:avLst/>
          </a:prstGeom>
          <a:solidFill>
            <a:schemeClr val="accent3">
              <a:lumMod val="60000"/>
              <a:lumOff val="40000"/>
            </a:schemeClr>
          </a:solidFill>
          <a:ln w="57150">
            <a:solidFill>
              <a:schemeClr val="accent6"/>
            </a:solidFill>
          </a:ln>
        </p:spPr>
        <p:txBody>
          <a:bodyPr vert="horz" lIns="91440" tIns="45720" rIns="91440" bIns="45720" rtlCol="0" anchor="t">
            <a:normAutofit fontScale="925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For example the number </a:t>
            </a:r>
            <a:r>
              <a:rPr lang="en-US" u="sng" dirty="0"/>
              <a:t>9,100,000,000,000,000</a:t>
            </a:r>
            <a:r>
              <a:rPr lang="en-US" dirty="0"/>
              <a:t> can also be written in the format </a:t>
            </a:r>
            <a:r>
              <a:rPr lang="en-US" u="sng" dirty="0"/>
              <a:t>9.1 X 10</a:t>
            </a:r>
            <a:r>
              <a:rPr lang="en-US" u="sng" baseline="30000" dirty="0"/>
              <a:t>15</a:t>
            </a:r>
            <a:r>
              <a:rPr lang="en-US" u="sng" dirty="0"/>
              <a:t> </a:t>
            </a:r>
          </a:p>
        </p:txBody>
      </p:sp>
      <p:sp>
        <p:nvSpPr>
          <p:cNvPr id="13" name="Text Placeholder 6">
            <a:extLst>
              <a:ext uri="{FF2B5EF4-FFF2-40B4-BE49-F238E27FC236}">
                <a16:creationId xmlns:a16="http://schemas.microsoft.com/office/drawing/2014/main" id="{A713230E-6978-454F-BDC1-5307F1012510}"/>
              </a:ext>
            </a:extLst>
          </p:cNvPr>
          <p:cNvSpPr txBox="1">
            <a:spLocks/>
          </p:cNvSpPr>
          <p:nvPr/>
        </p:nvSpPr>
        <p:spPr>
          <a:xfrm>
            <a:off x="226386" y="4905877"/>
            <a:ext cx="5754964" cy="793589"/>
          </a:xfrm>
          <a:prstGeom prst="rect">
            <a:avLst/>
          </a:prstGeom>
          <a:solidFill>
            <a:schemeClr val="accent3">
              <a:lumMod val="60000"/>
              <a:lumOff val="40000"/>
            </a:schemeClr>
          </a:solidFill>
          <a:ln w="57150">
            <a:solidFill>
              <a:schemeClr val="accent6"/>
            </a:solidFill>
          </a:ln>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Likewise the number </a:t>
            </a:r>
            <a:r>
              <a:rPr lang="en-US" u="sng" dirty="0"/>
              <a:t>0.0000000342</a:t>
            </a:r>
            <a:r>
              <a:rPr lang="en-US" dirty="0"/>
              <a:t> can also be written in the format </a:t>
            </a:r>
            <a:r>
              <a:rPr lang="en-US" u="sng" dirty="0"/>
              <a:t>3.42 X 10</a:t>
            </a:r>
            <a:r>
              <a:rPr lang="en-US" u="sng" baseline="30000" dirty="0"/>
              <a:t>-8</a:t>
            </a:r>
            <a:r>
              <a:rPr lang="en-US" u="sng" dirty="0"/>
              <a:t> </a:t>
            </a:r>
          </a:p>
        </p:txBody>
      </p:sp>
      <p:sp>
        <p:nvSpPr>
          <p:cNvPr id="14" name="Text Placeholder 6">
            <a:extLst>
              <a:ext uri="{FF2B5EF4-FFF2-40B4-BE49-F238E27FC236}">
                <a16:creationId xmlns:a16="http://schemas.microsoft.com/office/drawing/2014/main" id="{C055BA2C-6DE6-442F-A8EA-2B03AC6EAA36}"/>
              </a:ext>
            </a:extLst>
          </p:cNvPr>
          <p:cNvSpPr txBox="1">
            <a:spLocks/>
          </p:cNvSpPr>
          <p:nvPr/>
        </p:nvSpPr>
        <p:spPr>
          <a:xfrm>
            <a:off x="6096000" y="3442890"/>
            <a:ext cx="6068204" cy="2872186"/>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Standard form is always in this set up</a:t>
            </a:r>
          </a:p>
          <a:p>
            <a:r>
              <a:rPr lang="en-US" sz="3600" u="sng" dirty="0"/>
              <a:t>n X 10</a:t>
            </a:r>
            <a:r>
              <a:rPr lang="en-US" sz="3600" u="sng" baseline="30000" dirty="0"/>
              <a:t>x</a:t>
            </a:r>
          </a:p>
          <a:p>
            <a:r>
              <a:rPr lang="en-US" dirty="0"/>
              <a:t>Where </a:t>
            </a:r>
            <a:r>
              <a:rPr lang="en-US" u="sng" dirty="0"/>
              <a:t>n</a:t>
            </a:r>
            <a:r>
              <a:rPr lang="en-US" dirty="0"/>
              <a:t> is a number </a:t>
            </a:r>
            <a:r>
              <a:rPr lang="en-US" u="sng" dirty="0"/>
              <a:t>between 1 and 9.99999…</a:t>
            </a:r>
          </a:p>
          <a:p>
            <a:r>
              <a:rPr lang="en-US" dirty="0"/>
              <a:t>And </a:t>
            </a:r>
            <a:r>
              <a:rPr lang="en-US" u="sng" dirty="0"/>
              <a:t>x</a:t>
            </a:r>
            <a:r>
              <a:rPr lang="en-US" dirty="0"/>
              <a:t> is a whole number that is </a:t>
            </a:r>
            <a:r>
              <a:rPr lang="en-US" u="sng" dirty="0"/>
              <a:t>positive or negative</a:t>
            </a:r>
            <a:r>
              <a:rPr lang="en-US" dirty="0"/>
              <a:t>  </a:t>
            </a:r>
          </a:p>
        </p:txBody>
      </p:sp>
    </p:spTree>
    <p:extLst>
      <p:ext uri="{BB962C8B-B14F-4D97-AF65-F5344CB8AC3E}">
        <p14:creationId xmlns:p14="http://schemas.microsoft.com/office/powerpoint/2010/main" val="3607270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a:xfrm>
            <a:off x="241300" y="487623"/>
            <a:ext cx="11214100" cy="535531"/>
          </a:xfrm>
        </p:spPr>
        <p:txBody>
          <a:bodyPr/>
          <a:lstStyle/>
          <a:p>
            <a:r>
              <a:rPr lang="en-US" u="sng" dirty="0"/>
              <a:t>Convert to standard form big and small </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5</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a:xfrm>
            <a:off x="117328" y="1222227"/>
            <a:ext cx="7608931" cy="823912"/>
          </a:xfrm>
        </p:spPr>
        <p:txBody>
          <a:bodyPr>
            <a:normAutofit/>
          </a:bodyPr>
          <a:lstStyle/>
          <a:p>
            <a:pPr algn="l"/>
            <a:r>
              <a:rPr lang="en-US" dirty="0"/>
              <a:t>One of the most common types of questions you will get with standard form is being able to convert in and out of it.  </a:t>
            </a:r>
          </a:p>
        </p:txBody>
      </p:sp>
      <p:sp>
        <p:nvSpPr>
          <p:cNvPr id="6" name="Text Placeholder 6">
            <a:extLst>
              <a:ext uri="{FF2B5EF4-FFF2-40B4-BE49-F238E27FC236}">
                <a16:creationId xmlns:a16="http://schemas.microsoft.com/office/drawing/2014/main" id="{90396C44-B1FA-4ED5-A7AF-01748AC5E8AA}"/>
              </a:ext>
            </a:extLst>
          </p:cNvPr>
          <p:cNvSpPr txBox="1">
            <a:spLocks/>
          </p:cNvSpPr>
          <p:nvPr/>
        </p:nvSpPr>
        <p:spPr>
          <a:xfrm>
            <a:off x="117328" y="1833256"/>
            <a:ext cx="7608931" cy="82391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To </a:t>
            </a:r>
            <a:r>
              <a:rPr lang="en-US" u="sng" dirty="0"/>
              <a:t>Convert</a:t>
            </a:r>
            <a:r>
              <a:rPr lang="en-US" dirty="0"/>
              <a:t> into standard form we need to move the </a:t>
            </a:r>
            <a:r>
              <a:rPr lang="en-US" u="sng" dirty="0"/>
              <a:t>DECIMAL POINT </a:t>
            </a:r>
            <a:r>
              <a:rPr lang="en-US" dirty="0"/>
              <a:t>so that we make a number between 1 and 9.9999 … </a:t>
            </a:r>
          </a:p>
        </p:txBody>
      </p:sp>
      <p:sp>
        <p:nvSpPr>
          <p:cNvPr id="9" name="Text Placeholder 6">
            <a:extLst>
              <a:ext uri="{FF2B5EF4-FFF2-40B4-BE49-F238E27FC236}">
                <a16:creationId xmlns:a16="http://schemas.microsoft.com/office/drawing/2014/main" id="{6822FA6B-ECC7-4169-BEF6-74ED4A16BD24}"/>
              </a:ext>
            </a:extLst>
          </p:cNvPr>
          <p:cNvSpPr txBox="1">
            <a:spLocks/>
          </p:cNvSpPr>
          <p:nvPr/>
        </p:nvSpPr>
        <p:spPr>
          <a:xfrm>
            <a:off x="4095109" y="3406775"/>
            <a:ext cx="4805610"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t>872000</a:t>
            </a:r>
          </a:p>
        </p:txBody>
      </p:sp>
      <p:sp>
        <p:nvSpPr>
          <p:cNvPr id="10" name="Text Placeholder 6">
            <a:extLst>
              <a:ext uri="{FF2B5EF4-FFF2-40B4-BE49-F238E27FC236}">
                <a16:creationId xmlns:a16="http://schemas.microsoft.com/office/drawing/2014/main" id="{F44CA060-0577-4D4C-ADFC-F2B3EB7B1442}"/>
              </a:ext>
            </a:extLst>
          </p:cNvPr>
          <p:cNvSpPr txBox="1">
            <a:spLocks/>
          </p:cNvSpPr>
          <p:nvPr/>
        </p:nvSpPr>
        <p:spPr>
          <a:xfrm>
            <a:off x="117328" y="2636592"/>
            <a:ext cx="7608931" cy="82391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Lets say we are given this number and we need to convert it.</a:t>
            </a:r>
          </a:p>
        </p:txBody>
      </p:sp>
      <p:sp>
        <p:nvSpPr>
          <p:cNvPr id="11" name="Text Placeholder 6">
            <a:extLst>
              <a:ext uri="{FF2B5EF4-FFF2-40B4-BE49-F238E27FC236}">
                <a16:creationId xmlns:a16="http://schemas.microsoft.com/office/drawing/2014/main" id="{9A9BB633-2DE9-44B0-A9DD-A2EFB4FF4952}"/>
              </a:ext>
            </a:extLst>
          </p:cNvPr>
          <p:cNvSpPr txBox="1">
            <a:spLocks/>
          </p:cNvSpPr>
          <p:nvPr/>
        </p:nvSpPr>
        <p:spPr>
          <a:xfrm>
            <a:off x="6885089" y="3450952"/>
            <a:ext cx="502058"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t>.</a:t>
            </a:r>
          </a:p>
        </p:txBody>
      </p:sp>
      <p:sp>
        <p:nvSpPr>
          <p:cNvPr id="12" name="Text Placeholder 6">
            <a:extLst>
              <a:ext uri="{FF2B5EF4-FFF2-40B4-BE49-F238E27FC236}">
                <a16:creationId xmlns:a16="http://schemas.microsoft.com/office/drawing/2014/main" id="{A025B609-22C2-4740-8005-EAA890F2C8BD}"/>
              </a:ext>
            </a:extLst>
          </p:cNvPr>
          <p:cNvSpPr txBox="1">
            <a:spLocks/>
          </p:cNvSpPr>
          <p:nvPr/>
        </p:nvSpPr>
        <p:spPr>
          <a:xfrm>
            <a:off x="117328" y="4833393"/>
            <a:ext cx="7608931" cy="493616"/>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Where is the decimal point right now ? </a:t>
            </a:r>
          </a:p>
        </p:txBody>
      </p:sp>
      <p:sp>
        <p:nvSpPr>
          <p:cNvPr id="13" name="Text Placeholder 6">
            <a:extLst>
              <a:ext uri="{FF2B5EF4-FFF2-40B4-BE49-F238E27FC236}">
                <a16:creationId xmlns:a16="http://schemas.microsoft.com/office/drawing/2014/main" id="{DFE4A6F7-4EDD-4E75-8921-9906BB5AD6F9}"/>
              </a:ext>
            </a:extLst>
          </p:cNvPr>
          <p:cNvSpPr txBox="1">
            <a:spLocks/>
          </p:cNvSpPr>
          <p:nvPr/>
        </p:nvSpPr>
        <p:spPr>
          <a:xfrm>
            <a:off x="117328" y="5181858"/>
            <a:ext cx="11887318" cy="74076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At the end of the number right. So now </a:t>
            </a:r>
            <a:r>
              <a:rPr lang="en-US" u="sng" dirty="0"/>
              <a:t>we need to move it to a place that makes this number be between 1 and 9.9999 … </a:t>
            </a:r>
          </a:p>
        </p:txBody>
      </p:sp>
      <p:sp>
        <p:nvSpPr>
          <p:cNvPr id="14" name="Freeform: Shape 13">
            <a:extLst>
              <a:ext uri="{FF2B5EF4-FFF2-40B4-BE49-F238E27FC236}">
                <a16:creationId xmlns:a16="http://schemas.microsoft.com/office/drawing/2014/main" id="{225331AE-5621-4A3E-AD1C-E78E564566A5}"/>
              </a:ext>
            </a:extLst>
          </p:cNvPr>
          <p:cNvSpPr/>
          <p:nvPr/>
        </p:nvSpPr>
        <p:spPr>
          <a:xfrm>
            <a:off x="6542439" y="4160939"/>
            <a:ext cx="579814"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Shape 14">
            <a:extLst>
              <a:ext uri="{FF2B5EF4-FFF2-40B4-BE49-F238E27FC236}">
                <a16:creationId xmlns:a16="http://schemas.microsoft.com/office/drawing/2014/main" id="{3D8CF899-14E8-4E53-A9B0-6C5B4F08329C}"/>
              </a:ext>
            </a:extLst>
          </p:cNvPr>
          <p:cNvSpPr/>
          <p:nvPr/>
        </p:nvSpPr>
        <p:spPr>
          <a:xfrm>
            <a:off x="5987638" y="4160939"/>
            <a:ext cx="579814"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Freeform: Shape 15">
            <a:extLst>
              <a:ext uri="{FF2B5EF4-FFF2-40B4-BE49-F238E27FC236}">
                <a16:creationId xmlns:a16="http://schemas.microsoft.com/office/drawing/2014/main" id="{7DCEC663-F797-4C25-80BE-F34D5B8FB696}"/>
              </a:ext>
            </a:extLst>
          </p:cNvPr>
          <p:cNvSpPr/>
          <p:nvPr/>
        </p:nvSpPr>
        <p:spPr>
          <a:xfrm>
            <a:off x="5587067" y="4182218"/>
            <a:ext cx="400571"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Freeform: Shape 16">
            <a:extLst>
              <a:ext uri="{FF2B5EF4-FFF2-40B4-BE49-F238E27FC236}">
                <a16:creationId xmlns:a16="http://schemas.microsoft.com/office/drawing/2014/main" id="{0FC8CAEB-BFEB-4978-B87D-AA93E53BF70F}"/>
              </a:ext>
            </a:extLst>
          </p:cNvPr>
          <p:cNvSpPr/>
          <p:nvPr/>
        </p:nvSpPr>
        <p:spPr>
          <a:xfrm>
            <a:off x="5028868" y="4210111"/>
            <a:ext cx="558200"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reeform: Shape 17">
            <a:extLst>
              <a:ext uri="{FF2B5EF4-FFF2-40B4-BE49-F238E27FC236}">
                <a16:creationId xmlns:a16="http://schemas.microsoft.com/office/drawing/2014/main" id="{2DA4CF9F-E232-49F0-BDFD-80C48D357E9E}"/>
              </a:ext>
            </a:extLst>
          </p:cNvPr>
          <p:cNvSpPr/>
          <p:nvPr/>
        </p:nvSpPr>
        <p:spPr>
          <a:xfrm>
            <a:off x="4640802" y="4230687"/>
            <a:ext cx="400571"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6">
            <a:extLst>
              <a:ext uri="{FF2B5EF4-FFF2-40B4-BE49-F238E27FC236}">
                <a16:creationId xmlns:a16="http://schemas.microsoft.com/office/drawing/2014/main" id="{A4D32E64-9E18-447F-BF4C-3FCC3C95C8E4}"/>
              </a:ext>
            </a:extLst>
          </p:cNvPr>
          <p:cNvSpPr txBox="1">
            <a:spLocks/>
          </p:cNvSpPr>
          <p:nvPr/>
        </p:nvSpPr>
        <p:spPr>
          <a:xfrm>
            <a:off x="4473116" y="3428863"/>
            <a:ext cx="502058"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solidFill>
                  <a:schemeClr val="accent4"/>
                </a:solidFill>
              </a:rPr>
              <a:t>.</a:t>
            </a:r>
          </a:p>
        </p:txBody>
      </p:sp>
      <p:sp>
        <p:nvSpPr>
          <p:cNvPr id="20" name="Text Placeholder 6">
            <a:extLst>
              <a:ext uri="{FF2B5EF4-FFF2-40B4-BE49-F238E27FC236}">
                <a16:creationId xmlns:a16="http://schemas.microsoft.com/office/drawing/2014/main" id="{F8B591EA-37C7-4063-AA36-E86DC8BD6396}"/>
              </a:ext>
            </a:extLst>
          </p:cNvPr>
          <p:cNvSpPr txBox="1">
            <a:spLocks/>
          </p:cNvSpPr>
          <p:nvPr/>
        </p:nvSpPr>
        <p:spPr>
          <a:xfrm>
            <a:off x="117328" y="5748467"/>
            <a:ext cx="11887318" cy="74076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So now my number reads as 8.72</a:t>
            </a:r>
          </a:p>
        </p:txBody>
      </p:sp>
      <p:sp>
        <p:nvSpPr>
          <p:cNvPr id="21" name="Text Placeholder 6">
            <a:extLst>
              <a:ext uri="{FF2B5EF4-FFF2-40B4-BE49-F238E27FC236}">
                <a16:creationId xmlns:a16="http://schemas.microsoft.com/office/drawing/2014/main" id="{E4B2AEF5-F2A6-4C40-8E4F-9CD144B4ED06}"/>
              </a:ext>
            </a:extLst>
          </p:cNvPr>
          <p:cNvSpPr txBox="1">
            <a:spLocks/>
          </p:cNvSpPr>
          <p:nvPr/>
        </p:nvSpPr>
        <p:spPr>
          <a:xfrm>
            <a:off x="117328" y="6083491"/>
            <a:ext cx="11887318" cy="74076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u="sng" dirty="0"/>
              <a:t>The last step </a:t>
            </a:r>
            <a:r>
              <a:rPr lang="en-US" dirty="0"/>
              <a:t>is to </a:t>
            </a:r>
            <a:r>
              <a:rPr lang="en-US" u="sng" dirty="0"/>
              <a:t>X 10 </a:t>
            </a:r>
            <a:r>
              <a:rPr lang="en-US" dirty="0"/>
              <a:t>and put in the correct </a:t>
            </a:r>
            <a:r>
              <a:rPr lang="en-US" u="sng" dirty="0"/>
              <a:t>power</a:t>
            </a:r>
            <a:r>
              <a:rPr lang="en-US" dirty="0"/>
              <a:t> … and the </a:t>
            </a:r>
            <a:r>
              <a:rPr lang="en-US" u="sng" dirty="0">
                <a:effectLst>
                  <a:outerShdw blurRad="38100" dist="38100" dir="2700000" algn="tl">
                    <a:srgbClr val="000000">
                      <a:alpha val="43137"/>
                    </a:srgbClr>
                  </a:outerShdw>
                </a:effectLst>
              </a:rPr>
              <a:t>power is how many jumps we did</a:t>
            </a:r>
          </a:p>
        </p:txBody>
      </p:sp>
      <p:sp>
        <p:nvSpPr>
          <p:cNvPr id="22" name="Text Placeholder 6">
            <a:extLst>
              <a:ext uri="{FF2B5EF4-FFF2-40B4-BE49-F238E27FC236}">
                <a16:creationId xmlns:a16="http://schemas.microsoft.com/office/drawing/2014/main" id="{12AA7450-0489-4B0C-8DC6-3F3708612DDD}"/>
              </a:ext>
            </a:extLst>
          </p:cNvPr>
          <p:cNvSpPr txBox="1">
            <a:spLocks/>
          </p:cNvSpPr>
          <p:nvPr/>
        </p:nvSpPr>
        <p:spPr>
          <a:xfrm>
            <a:off x="8338152" y="3189832"/>
            <a:ext cx="3496788" cy="170872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So the correct answer is </a:t>
            </a:r>
          </a:p>
          <a:p>
            <a:r>
              <a:rPr lang="en-US" sz="3200" u="sng" dirty="0"/>
              <a:t>8.72 X 10</a:t>
            </a:r>
            <a:r>
              <a:rPr lang="en-US" sz="3200" u="sng" baseline="30000" dirty="0"/>
              <a:t>5</a:t>
            </a:r>
            <a:endParaRPr lang="en-US" sz="3200" u="sng" dirty="0"/>
          </a:p>
        </p:txBody>
      </p:sp>
    </p:spTree>
    <p:extLst>
      <p:ext uri="{BB962C8B-B14F-4D97-AF65-F5344CB8AC3E}">
        <p14:creationId xmlns:p14="http://schemas.microsoft.com/office/powerpoint/2010/main" val="2809142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fade">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fade">
                                      <p:cBhvr>
                                        <p:cTn id="7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2" grpId="0"/>
      <p:bldP spid="13" grpId="0"/>
      <p:bldP spid="14" grpId="0" animBg="1"/>
      <p:bldP spid="15" grpId="0" animBg="1"/>
      <p:bldP spid="16" grpId="0" animBg="1"/>
      <p:bldP spid="17" grpId="0" animBg="1"/>
      <p:bldP spid="18" grpId="0" animBg="1"/>
      <p:bldP spid="19" grpId="0"/>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a:xfrm>
            <a:off x="268331" y="425836"/>
            <a:ext cx="11214100" cy="535531"/>
          </a:xfrm>
        </p:spPr>
        <p:txBody>
          <a:bodyPr/>
          <a:lstStyle/>
          <a:p>
            <a:r>
              <a:rPr lang="en-US" u="sng" dirty="0"/>
              <a:t>Convert to standard form big and small </a:t>
            </a:r>
            <a:endParaRPr lang="en-US" dirty="0"/>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6</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a:xfrm>
            <a:off x="268331" y="1379809"/>
            <a:ext cx="9706179" cy="823912"/>
          </a:xfrm>
        </p:spPr>
        <p:txBody>
          <a:bodyPr>
            <a:normAutofit/>
          </a:bodyPr>
          <a:lstStyle/>
          <a:p>
            <a:r>
              <a:rPr lang="en-US" dirty="0"/>
              <a:t>It’s the exact same thing with small numbers too, just don’t forget to put a – with you power … </a:t>
            </a:r>
          </a:p>
        </p:txBody>
      </p:sp>
      <p:sp>
        <p:nvSpPr>
          <p:cNvPr id="9" name="Slide Number Placeholder 1">
            <a:extLst>
              <a:ext uri="{FF2B5EF4-FFF2-40B4-BE49-F238E27FC236}">
                <a16:creationId xmlns:a16="http://schemas.microsoft.com/office/drawing/2014/main" id="{93A6ED70-B63F-4744-9176-4DEAC4A26878}"/>
              </a:ext>
            </a:extLst>
          </p:cNvPr>
          <p:cNvSpPr txBox="1">
            <a:spLocks/>
          </p:cNvSpPr>
          <p:nvPr/>
        </p:nvSpPr>
        <p:spPr>
          <a:xfrm>
            <a:off x="11218644" y="6088572"/>
            <a:ext cx="406400"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smtClean="0"/>
              <a:pPr/>
              <a:t>6</a:t>
            </a:fld>
            <a:endParaRPr lang="en-US" dirty="0"/>
          </a:p>
        </p:txBody>
      </p:sp>
      <p:sp>
        <p:nvSpPr>
          <p:cNvPr id="10" name="Text Placeholder 6">
            <a:extLst>
              <a:ext uri="{FF2B5EF4-FFF2-40B4-BE49-F238E27FC236}">
                <a16:creationId xmlns:a16="http://schemas.microsoft.com/office/drawing/2014/main" id="{56BA2CCB-07D5-46F7-AFAC-C3050A1293EA}"/>
              </a:ext>
            </a:extLst>
          </p:cNvPr>
          <p:cNvSpPr txBox="1">
            <a:spLocks/>
          </p:cNvSpPr>
          <p:nvPr/>
        </p:nvSpPr>
        <p:spPr>
          <a:xfrm>
            <a:off x="4061553" y="3180272"/>
            <a:ext cx="4805610"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t>0.000144</a:t>
            </a:r>
          </a:p>
        </p:txBody>
      </p:sp>
      <p:sp>
        <p:nvSpPr>
          <p:cNvPr id="11" name="Text Placeholder 6">
            <a:extLst>
              <a:ext uri="{FF2B5EF4-FFF2-40B4-BE49-F238E27FC236}">
                <a16:creationId xmlns:a16="http://schemas.microsoft.com/office/drawing/2014/main" id="{E232287D-AB94-4DFB-9B3D-D8DA8F03E948}"/>
              </a:ext>
            </a:extLst>
          </p:cNvPr>
          <p:cNvSpPr txBox="1">
            <a:spLocks/>
          </p:cNvSpPr>
          <p:nvPr/>
        </p:nvSpPr>
        <p:spPr>
          <a:xfrm>
            <a:off x="83772" y="2410089"/>
            <a:ext cx="7608931" cy="82391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Lets say we are given this number and we need to convert it.</a:t>
            </a:r>
          </a:p>
        </p:txBody>
      </p:sp>
      <p:sp>
        <p:nvSpPr>
          <p:cNvPr id="13" name="Text Placeholder 6">
            <a:extLst>
              <a:ext uri="{FF2B5EF4-FFF2-40B4-BE49-F238E27FC236}">
                <a16:creationId xmlns:a16="http://schemas.microsoft.com/office/drawing/2014/main" id="{0136F5BE-8C16-4C6D-AEE4-7F0146A537A8}"/>
              </a:ext>
            </a:extLst>
          </p:cNvPr>
          <p:cNvSpPr txBox="1">
            <a:spLocks/>
          </p:cNvSpPr>
          <p:nvPr/>
        </p:nvSpPr>
        <p:spPr>
          <a:xfrm>
            <a:off x="83772" y="4606890"/>
            <a:ext cx="7608931" cy="493616"/>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Where is the decimal point right now ? </a:t>
            </a:r>
          </a:p>
        </p:txBody>
      </p:sp>
      <p:sp>
        <p:nvSpPr>
          <p:cNvPr id="14" name="Text Placeholder 6">
            <a:extLst>
              <a:ext uri="{FF2B5EF4-FFF2-40B4-BE49-F238E27FC236}">
                <a16:creationId xmlns:a16="http://schemas.microsoft.com/office/drawing/2014/main" id="{70255BB8-C094-4D93-AE3D-66275E84A3CF}"/>
              </a:ext>
            </a:extLst>
          </p:cNvPr>
          <p:cNvSpPr txBox="1">
            <a:spLocks/>
          </p:cNvSpPr>
          <p:nvPr/>
        </p:nvSpPr>
        <p:spPr>
          <a:xfrm>
            <a:off x="83772" y="4955355"/>
            <a:ext cx="11887318" cy="74076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Its already there. So now </a:t>
            </a:r>
            <a:r>
              <a:rPr lang="en-US" u="sng" dirty="0"/>
              <a:t>we need to move it to a place that makes this number be between 1 and 9.9999 … </a:t>
            </a:r>
          </a:p>
        </p:txBody>
      </p:sp>
      <p:sp>
        <p:nvSpPr>
          <p:cNvPr id="15" name="Freeform: Shape 14">
            <a:extLst>
              <a:ext uri="{FF2B5EF4-FFF2-40B4-BE49-F238E27FC236}">
                <a16:creationId xmlns:a16="http://schemas.microsoft.com/office/drawing/2014/main" id="{95CB0847-A148-4758-B644-2F8B6F736430}"/>
              </a:ext>
            </a:extLst>
          </p:cNvPr>
          <p:cNvSpPr/>
          <p:nvPr/>
        </p:nvSpPr>
        <p:spPr>
          <a:xfrm>
            <a:off x="4738032" y="4004759"/>
            <a:ext cx="579814"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Freeform: Shape 15">
            <a:extLst>
              <a:ext uri="{FF2B5EF4-FFF2-40B4-BE49-F238E27FC236}">
                <a16:creationId xmlns:a16="http://schemas.microsoft.com/office/drawing/2014/main" id="{C83C3F0F-C010-41B9-8168-6A88CC384770}"/>
              </a:ext>
            </a:extLst>
          </p:cNvPr>
          <p:cNvSpPr/>
          <p:nvPr/>
        </p:nvSpPr>
        <p:spPr>
          <a:xfrm>
            <a:off x="5317845" y="4004316"/>
            <a:ext cx="495603"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Freeform: Shape 16">
            <a:extLst>
              <a:ext uri="{FF2B5EF4-FFF2-40B4-BE49-F238E27FC236}">
                <a16:creationId xmlns:a16="http://schemas.microsoft.com/office/drawing/2014/main" id="{29E876E6-DC8C-42DE-AB4E-32993F658654}"/>
              </a:ext>
            </a:extLst>
          </p:cNvPr>
          <p:cNvSpPr/>
          <p:nvPr/>
        </p:nvSpPr>
        <p:spPr>
          <a:xfrm>
            <a:off x="5813448" y="3988691"/>
            <a:ext cx="495603"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reeform: Shape 17">
            <a:extLst>
              <a:ext uri="{FF2B5EF4-FFF2-40B4-BE49-F238E27FC236}">
                <a16:creationId xmlns:a16="http://schemas.microsoft.com/office/drawing/2014/main" id="{C635C29B-6C3A-4AA0-8F1E-91AF553113D7}"/>
              </a:ext>
            </a:extLst>
          </p:cNvPr>
          <p:cNvSpPr/>
          <p:nvPr/>
        </p:nvSpPr>
        <p:spPr>
          <a:xfrm>
            <a:off x="6309050" y="3988691"/>
            <a:ext cx="394404"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6">
            <a:extLst>
              <a:ext uri="{FF2B5EF4-FFF2-40B4-BE49-F238E27FC236}">
                <a16:creationId xmlns:a16="http://schemas.microsoft.com/office/drawing/2014/main" id="{58623CC2-2099-46A0-A2E8-6A2AADF798E8}"/>
              </a:ext>
            </a:extLst>
          </p:cNvPr>
          <p:cNvSpPr txBox="1">
            <a:spLocks/>
          </p:cNvSpPr>
          <p:nvPr/>
        </p:nvSpPr>
        <p:spPr>
          <a:xfrm>
            <a:off x="6476327" y="3195466"/>
            <a:ext cx="502058"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solidFill>
                  <a:schemeClr val="accent4"/>
                </a:solidFill>
              </a:rPr>
              <a:t>.</a:t>
            </a:r>
          </a:p>
        </p:txBody>
      </p:sp>
      <p:sp>
        <p:nvSpPr>
          <p:cNvPr id="21" name="Text Placeholder 6">
            <a:extLst>
              <a:ext uri="{FF2B5EF4-FFF2-40B4-BE49-F238E27FC236}">
                <a16:creationId xmlns:a16="http://schemas.microsoft.com/office/drawing/2014/main" id="{13B99CF3-49D8-45D0-B367-F7F6437B7BF4}"/>
              </a:ext>
            </a:extLst>
          </p:cNvPr>
          <p:cNvSpPr txBox="1">
            <a:spLocks/>
          </p:cNvSpPr>
          <p:nvPr/>
        </p:nvSpPr>
        <p:spPr>
          <a:xfrm>
            <a:off x="83772" y="5521964"/>
            <a:ext cx="11887318" cy="74076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So now my number reads as 1.44</a:t>
            </a:r>
          </a:p>
        </p:txBody>
      </p:sp>
      <p:sp>
        <p:nvSpPr>
          <p:cNvPr id="22" name="Text Placeholder 6">
            <a:extLst>
              <a:ext uri="{FF2B5EF4-FFF2-40B4-BE49-F238E27FC236}">
                <a16:creationId xmlns:a16="http://schemas.microsoft.com/office/drawing/2014/main" id="{1885CB39-8F06-4085-8FAD-8EDE2E42C374}"/>
              </a:ext>
            </a:extLst>
          </p:cNvPr>
          <p:cNvSpPr txBox="1">
            <a:spLocks/>
          </p:cNvSpPr>
          <p:nvPr/>
        </p:nvSpPr>
        <p:spPr>
          <a:xfrm>
            <a:off x="83772" y="5856988"/>
            <a:ext cx="11887318" cy="74076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u="sng" dirty="0"/>
              <a:t>The last step </a:t>
            </a:r>
            <a:r>
              <a:rPr lang="en-US" dirty="0"/>
              <a:t>is to </a:t>
            </a:r>
            <a:r>
              <a:rPr lang="en-US" u="sng" dirty="0"/>
              <a:t>X 10 </a:t>
            </a:r>
            <a:r>
              <a:rPr lang="en-US" dirty="0"/>
              <a:t>and put in the correct </a:t>
            </a:r>
            <a:r>
              <a:rPr lang="en-US" u="sng" dirty="0"/>
              <a:t>power</a:t>
            </a:r>
            <a:r>
              <a:rPr lang="en-US" dirty="0"/>
              <a:t> … and the </a:t>
            </a:r>
            <a:r>
              <a:rPr lang="en-US" u="sng" dirty="0">
                <a:effectLst>
                  <a:outerShdw blurRad="38100" dist="38100" dir="2700000" algn="tl">
                    <a:srgbClr val="000000">
                      <a:alpha val="43137"/>
                    </a:srgbClr>
                  </a:outerShdw>
                </a:effectLst>
              </a:rPr>
              <a:t>power is how many jumps we did</a:t>
            </a:r>
          </a:p>
        </p:txBody>
      </p:sp>
      <p:sp>
        <p:nvSpPr>
          <p:cNvPr id="23" name="Text Placeholder 6">
            <a:extLst>
              <a:ext uri="{FF2B5EF4-FFF2-40B4-BE49-F238E27FC236}">
                <a16:creationId xmlns:a16="http://schemas.microsoft.com/office/drawing/2014/main" id="{EC9E4F1B-B6FF-4590-8A1C-04C84B8C9E3B}"/>
              </a:ext>
            </a:extLst>
          </p:cNvPr>
          <p:cNvSpPr txBox="1">
            <a:spLocks/>
          </p:cNvSpPr>
          <p:nvPr/>
        </p:nvSpPr>
        <p:spPr>
          <a:xfrm>
            <a:off x="8304596" y="2963329"/>
            <a:ext cx="3496788" cy="170872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So the correct answer is </a:t>
            </a:r>
          </a:p>
          <a:p>
            <a:r>
              <a:rPr lang="en-US" sz="3200" u="sng" dirty="0"/>
              <a:t>1.44 X 10</a:t>
            </a:r>
            <a:r>
              <a:rPr lang="en-US" sz="3200" u="sng" baseline="30000" dirty="0"/>
              <a:t>-4</a:t>
            </a:r>
            <a:endParaRPr lang="en-US" sz="3200" u="sng" dirty="0"/>
          </a:p>
        </p:txBody>
      </p:sp>
      <p:cxnSp>
        <p:nvCxnSpPr>
          <p:cNvPr id="24" name="Straight Arrow Connector 23">
            <a:extLst>
              <a:ext uri="{FF2B5EF4-FFF2-40B4-BE49-F238E27FC236}">
                <a16:creationId xmlns:a16="http://schemas.microsoft.com/office/drawing/2014/main" id="{D5D472AE-D461-4DDC-9421-B5CB37B98BBD}"/>
              </a:ext>
            </a:extLst>
          </p:cNvPr>
          <p:cNvCxnSpPr/>
          <p:nvPr/>
        </p:nvCxnSpPr>
        <p:spPr>
          <a:xfrm flipH="1" flipV="1">
            <a:off x="4756558" y="4002647"/>
            <a:ext cx="142613" cy="85680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5" name="Explosion: 8 Points 24">
            <a:extLst>
              <a:ext uri="{FF2B5EF4-FFF2-40B4-BE49-F238E27FC236}">
                <a16:creationId xmlns:a16="http://schemas.microsoft.com/office/drawing/2014/main" id="{00FC0DA4-2D10-4B76-AB6B-1E8AD2A35DEC}"/>
              </a:ext>
            </a:extLst>
          </p:cNvPr>
          <p:cNvSpPr/>
          <p:nvPr/>
        </p:nvSpPr>
        <p:spPr>
          <a:xfrm>
            <a:off x="9047402" y="1264998"/>
            <a:ext cx="3060826" cy="1895912"/>
          </a:xfrm>
          <a:prstGeom prst="irregularSeal1">
            <a:avLst/>
          </a:prstGeom>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Don’t forget the - !!!</a:t>
            </a:r>
          </a:p>
        </p:txBody>
      </p:sp>
    </p:spTree>
    <p:extLst>
      <p:ext uri="{BB962C8B-B14F-4D97-AF65-F5344CB8AC3E}">
        <p14:creationId xmlns:p14="http://schemas.microsoft.com/office/powerpoint/2010/main" val="1973409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fade">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fade">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31" presetClass="entr" presetSubtype="0" fill="hold" grpId="0" nodeType="clickEffect">
                                  <p:stCondLst>
                                    <p:cond delay="0"/>
                                  </p:stCondLst>
                                  <p:childTnLst>
                                    <p:set>
                                      <p:cBhvr>
                                        <p:cTn id="71" dur="1" fill="hold">
                                          <p:stCondLst>
                                            <p:cond delay="0"/>
                                          </p:stCondLst>
                                        </p:cTn>
                                        <p:tgtEl>
                                          <p:spTgt spid="25"/>
                                        </p:tgtEl>
                                        <p:attrNameLst>
                                          <p:attrName>style.visibility</p:attrName>
                                        </p:attrNameLst>
                                      </p:cBhvr>
                                      <p:to>
                                        <p:strVal val="visible"/>
                                      </p:to>
                                    </p:set>
                                    <p:anim calcmode="lin" valueType="num">
                                      <p:cBhvr>
                                        <p:cTn id="72" dur="1000" fill="hold"/>
                                        <p:tgtEl>
                                          <p:spTgt spid="25"/>
                                        </p:tgtEl>
                                        <p:attrNameLst>
                                          <p:attrName>ppt_w</p:attrName>
                                        </p:attrNameLst>
                                      </p:cBhvr>
                                      <p:tavLst>
                                        <p:tav tm="0">
                                          <p:val>
                                            <p:fltVal val="0"/>
                                          </p:val>
                                        </p:tav>
                                        <p:tav tm="100000">
                                          <p:val>
                                            <p:strVal val="#ppt_w"/>
                                          </p:val>
                                        </p:tav>
                                      </p:tavLst>
                                    </p:anim>
                                    <p:anim calcmode="lin" valueType="num">
                                      <p:cBhvr>
                                        <p:cTn id="73" dur="1000" fill="hold"/>
                                        <p:tgtEl>
                                          <p:spTgt spid="25"/>
                                        </p:tgtEl>
                                        <p:attrNameLst>
                                          <p:attrName>ppt_h</p:attrName>
                                        </p:attrNameLst>
                                      </p:cBhvr>
                                      <p:tavLst>
                                        <p:tav tm="0">
                                          <p:val>
                                            <p:fltVal val="0"/>
                                          </p:val>
                                        </p:tav>
                                        <p:tav tm="100000">
                                          <p:val>
                                            <p:strVal val="#ppt_h"/>
                                          </p:val>
                                        </p:tav>
                                      </p:tavLst>
                                    </p:anim>
                                    <p:anim calcmode="lin" valueType="num">
                                      <p:cBhvr>
                                        <p:cTn id="74" dur="1000" fill="hold"/>
                                        <p:tgtEl>
                                          <p:spTgt spid="25"/>
                                        </p:tgtEl>
                                        <p:attrNameLst>
                                          <p:attrName>style.rotation</p:attrName>
                                        </p:attrNameLst>
                                      </p:cBhvr>
                                      <p:tavLst>
                                        <p:tav tm="0">
                                          <p:val>
                                            <p:fltVal val="90"/>
                                          </p:val>
                                        </p:tav>
                                        <p:tav tm="100000">
                                          <p:val>
                                            <p:fltVal val="0"/>
                                          </p:val>
                                        </p:tav>
                                      </p:tavLst>
                                    </p:anim>
                                    <p:animEffect transition="in" filter="fade">
                                      <p:cBhvr>
                                        <p:cTn id="75"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P spid="15" grpId="0" animBg="1"/>
      <p:bldP spid="16" grpId="0" animBg="1"/>
      <p:bldP spid="17" grpId="0" animBg="1"/>
      <p:bldP spid="18" grpId="0" animBg="1"/>
      <p:bldP spid="20" grpId="0"/>
      <p:bldP spid="21" grpId="0"/>
      <p:bldP spid="22" grpId="0"/>
      <p:bldP spid="23" grpId="0"/>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u="sng" dirty="0"/>
              <a:t>Your Turn </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7</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a:xfrm>
            <a:off x="444500" y="1681163"/>
            <a:ext cx="8321995" cy="823912"/>
          </a:xfrm>
        </p:spPr>
        <p:txBody>
          <a:bodyPr>
            <a:noAutofit/>
          </a:bodyPr>
          <a:lstStyle/>
          <a:p>
            <a:pPr algn="l"/>
            <a:r>
              <a:rPr lang="en-US" sz="2800" u="sng" dirty="0"/>
              <a:t>Convert these 2 numbers into Standard Form </a:t>
            </a:r>
          </a:p>
        </p:txBody>
      </p:sp>
      <p:sp>
        <p:nvSpPr>
          <p:cNvPr id="9" name="Text Placeholder 6">
            <a:extLst>
              <a:ext uri="{FF2B5EF4-FFF2-40B4-BE49-F238E27FC236}">
                <a16:creationId xmlns:a16="http://schemas.microsoft.com/office/drawing/2014/main" id="{4BCE87B6-C207-42C1-9E16-8345045711BC}"/>
              </a:ext>
            </a:extLst>
          </p:cNvPr>
          <p:cNvSpPr txBox="1">
            <a:spLocks/>
          </p:cNvSpPr>
          <p:nvPr/>
        </p:nvSpPr>
        <p:spPr>
          <a:xfrm>
            <a:off x="1360298" y="2360609"/>
            <a:ext cx="4805610"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t>1925000</a:t>
            </a:r>
          </a:p>
        </p:txBody>
      </p:sp>
      <p:sp>
        <p:nvSpPr>
          <p:cNvPr id="10" name="Text Placeholder 6">
            <a:extLst>
              <a:ext uri="{FF2B5EF4-FFF2-40B4-BE49-F238E27FC236}">
                <a16:creationId xmlns:a16="http://schemas.microsoft.com/office/drawing/2014/main" id="{71316707-21E1-4310-BBC1-DA9D05EB63E5}"/>
              </a:ext>
            </a:extLst>
          </p:cNvPr>
          <p:cNvSpPr txBox="1">
            <a:spLocks/>
          </p:cNvSpPr>
          <p:nvPr/>
        </p:nvSpPr>
        <p:spPr>
          <a:xfrm>
            <a:off x="6649790" y="2360609"/>
            <a:ext cx="4805610"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6600" dirty="0"/>
              <a:t>0.000862</a:t>
            </a:r>
          </a:p>
        </p:txBody>
      </p:sp>
      <p:sp>
        <p:nvSpPr>
          <p:cNvPr id="11" name="Text Placeholder 6">
            <a:extLst>
              <a:ext uri="{FF2B5EF4-FFF2-40B4-BE49-F238E27FC236}">
                <a16:creationId xmlns:a16="http://schemas.microsoft.com/office/drawing/2014/main" id="{B3B8E213-D272-4852-B269-B6390888E6F7}"/>
              </a:ext>
            </a:extLst>
          </p:cNvPr>
          <p:cNvSpPr txBox="1">
            <a:spLocks/>
          </p:cNvSpPr>
          <p:nvPr/>
        </p:nvSpPr>
        <p:spPr>
          <a:xfrm>
            <a:off x="1437874" y="3382083"/>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u="sng" dirty="0"/>
              <a:t>1.925 X 10</a:t>
            </a:r>
            <a:r>
              <a:rPr lang="en-US" sz="3200" u="sng" baseline="30000" dirty="0"/>
              <a:t>6</a:t>
            </a:r>
            <a:endParaRPr lang="en-US" sz="3200" u="sng" dirty="0"/>
          </a:p>
        </p:txBody>
      </p:sp>
      <p:sp>
        <p:nvSpPr>
          <p:cNvPr id="12" name="Text Placeholder 6">
            <a:extLst>
              <a:ext uri="{FF2B5EF4-FFF2-40B4-BE49-F238E27FC236}">
                <a16:creationId xmlns:a16="http://schemas.microsoft.com/office/drawing/2014/main" id="{878D434D-2B87-4D67-BE85-55AA01FB3352}"/>
              </a:ext>
            </a:extLst>
          </p:cNvPr>
          <p:cNvSpPr txBox="1">
            <a:spLocks/>
          </p:cNvSpPr>
          <p:nvPr/>
        </p:nvSpPr>
        <p:spPr>
          <a:xfrm>
            <a:off x="6724336" y="3342445"/>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u="sng" dirty="0"/>
              <a:t>8.62 X 10</a:t>
            </a:r>
            <a:r>
              <a:rPr lang="en-US" sz="3200" u="sng" baseline="30000" dirty="0"/>
              <a:t>-4</a:t>
            </a:r>
            <a:endParaRPr lang="en-US" sz="3200" u="sng" dirty="0"/>
          </a:p>
        </p:txBody>
      </p:sp>
    </p:spTree>
    <p:extLst>
      <p:ext uri="{BB962C8B-B14F-4D97-AF65-F5344CB8AC3E}">
        <p14:creationId xmlns:p14="http://schemas.microsoft.com/office/powerpoint/2010/main" val="94768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a:xfrm>
            <a:off x="142497" y="542924"/>
            <a:ext cx="11214100" cy="535531"/>
          </a:xfrm>
        </p:spPr>
        <p:txBody>
          <a:bodyPr/>
          <a:lstStyle/>
          <a:p>
            <a:r>
              <a:rPr lang="en-US" u="sng" dirty="0"/>
              <a:t>Convert out of standard form big and small</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8</a:t>
            </a:fld>
            <a:endParaRPr lang="en-US" dirty="0"/>
          </a:p>
        </p:txBody>
      </p:sp>
      <p:sp>
        <p:nvSpPr>
          <p:cNvPr id="7" name="Text Placeholder 6">
            <a:extLst>
              <a:ext uri="{FF2B5EF4-FFF2-40B4-BE49-F238E27FC236}">
                <a16:creationId xmlns:a16="http://schemas.microsoft.com/office/drawing/2014/main" id="{B74126B4-1E6C-4FFF-9282-40E18A85A07F}"/>
              </a:ext>
            </a:extLst>
          </p:cNvPr>
          <p:cNvSpPr>
            <a:spLocks noGrp="1"/>
          </p:cNvSpPr>
          <p:nvPr>
            <p:ph type="body" sz="quarter" idx="1"/>
          </p:nvPr>
        </p:nvSpPr>
        <p:spPr>
          <a:xfrm>
            <a:off x="142497" y="1348831"/>
            <a:ext cx="9655845" cy="885868"/>
          </a:xfrm>
        </p:spPr>
        <p:txBody>
          <a:bodyPr>
            <a:normAutofit/>
          </a:bodyPr>
          <a:lstStyle/>
          <a:p>
            <a:pPr algn="l"/>
            <a:r>
              <a:rPr lang="en-US" dirty="0"/>
              <a:t>Converting in and out of standard form is very similar but we just do it in the reverse order …  </a:t>
            </a:r>
          </a:p>
        </p:txBody>
      </p:sp>
      <p:sp>
        <p:nvSpPr>
          <p:cNvPr id="8" name="Text Placeholder 7">
            <a:extLst>
              <a:ext uri="{FF2B5EF4-FFF2-40B4-BE49-F238E27FC236}">
                <a16:creationId xmlns:a16="http://schemas.microsoft.com/office/drawing/2014/main" id="{47DC4E62-1A34-4F98-A451-214F1808519C}"/>
              </a:ext>
            </a:extLst>
          </p:cNvPr>
          <p:cNvSpPr>
            <a:spLocks noGrp="1"/>
          </p:cNvSpPr>
          <p:nvPr>
            <p:ph type="body" sz="quarter" idx="2"/>
          </p:nvPr>
        </p:nvSpPr>
        <p:spPr/>
        <p:txBody>
          <a:bodyPr/>
          <a:lstStyle/>
          <a:p>
            <a:endParaRPr lang="en-US" dirty="0"/>
          </a:p>
          <a:p>
            <a:endParaRPr lang="en-US" dirty="0"/>
          </a:p>
        </p:txBody>
      </p:sp>
      <p:sp>
        <p:nvSpPr>
          <p:cNvPr id="6" name="Text Placeholder 6">
            <a:extLst>
              <a:ext uri="{FF2B5EF4-FFF2-40B4-BE49-F238E27FC236}">
                <a16:creationId xmlns:a16="http://schemas.microsoft.com/office/drawing/2014/main" id="{B6F73A2F-A97E-43D1-89B6-36D8D11CAC8B}"/>
              </a:ext>
            </a:extLst>
          </p:cNvPr>
          <p:cNvSpPr txBox="1">
            <a:spLocks/>
          </p:cNvSpPr>
          <p:nvPr/>
        </p:nvSpPr>
        <p:spPr>
          <a:xfrm>
            <a:off x="142497" y="2072117"/>
            <a:ext cx="9655845" cy="885868"/>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Lets say we have this number </a:t>
            </a:r>
          </a:p>
        </p:txBody>
      </p:sp>
      <p:sp>
        <p:nvSpPr>
          <p:cNvPr id="9" name="Text Placeholder 6">
            <a:extLst>
              <a:ext uri="{FF2B5EF4-FFF2-40B4-BE49-F238E27FC236}">
                <a16:creationId xmlns:a16="http://schemas.microsoft.com/office/drawing/2014/main" id="{EEDB4766-2649-4380-A839-4E5C98089120}"/>
              </a:ext>
            </a:extLst>
          </p:cNvPr>
          <p:cNvSpPr txBox="1">
            <a:spLocks/>
          </p:cNvSpPr>
          <p:nvPr/>
        </p:nvSpPr>
        <p:spPr>
          <a:xfrm>
            <a:off x="3744846" y="2072117"/>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u="sng" dirty="0"/>
              <a:t>2.0314 X 10</a:t>
            </a:r>
            <a:r>
              <a:rPr lang="en-US" sz="3200" u="sng" baseline="30000" dirty="0"/>
              <a:t>-6</a:t>
            </a:r>
            <a:endParaRPr lang="en-US" sz="3200" u="sng" dirty="0"/>
          </a:p>
        </p:txBody>
      </p:sp>
      <p:sp>
        <p:nvSpPr>
          <p:cNvPr id="11" name="Text Placeholder 6">
            <a:extLst>
              <a:ext uri="{FF2B5EF4-FFF2-40B4-BE49-F238E27FC236}">
                <a16:creationId xmlns:a16="http://schemas.microsoft.com/office/drawing/2014/main" id="{E44338D0-04C5-4F69-861F-C127F22E9EAE}"/>
              </a:ext>
            </a:extLst>
          </p:cNvPr>
          <p:cNvSpPr txBox="1">
            <a:spLocks/>
          </p:cNvSpPr>
          <p:nvPr/>
        </p:nvSpPr>
        <p:spPr>
          <a:xfrm>
            <a:off x="3853893" y="3128265"/>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2.0314</a:t>
            </a:r>
          </a:p>
        </p:txBody>
      </p:sp>
      <p:sp>
        <p:nvSpPr>
          <p:cNvPr id="12" name="Text Placeholder 6">
            <a:extLst>
              <a:ext uri="{FF2B5EF4-FFF2-40B4-BE49-F238E27FC236}">
                <a16:creationId xmlns:a16="http://schemas.microsoft.com/office/drawing/2014/main" id="{73F360D5-BCEE-4FA7-A758-7BBA8399F0FB}"/>
              </a:ext>
            </a:extLst>
          </p:cNvPr>
          <p:cNvSpPr txBox="1">
            <a:spLocks/>
          </p:cNvSpPr>
          <p:nvPr/>
        </p:nvSpPr>
        <p:spPr>
          <a:xfrm>
            <a:off x="142496" y="4340228"/>
            <a:ext cx="9655845" cy="885868"/>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As I have a – power I know the number will be getting smaller … so its going to be a really small decimal … </a:t>
            </a:r>
          </a:p>
        </p:txBody>
      </p:sp>
      <p:sp>
        <p:nvSpPr>
          <p:cNvPr id="13" name="Text Placeholder 6">
            <a:extLst>
              <a:ext uri="{FF2B5EF4-FFF2-40B4-BE49-F238E27FC236}">
                <a16:creationId xmlns:a16="http://schemas.microsoft.com/office/drawing/2014/main" id="{803CB56D-8748-4D76-9D7E-0CC89E8E915F}"/>
              </a:ext>
            </a:extLst>
          </p:cNvPr>
          <p:cNvSpPr txBox="1">
            <a:spLocks/>
          </p:cNvSpPr>
          <p:nvPr/>
        </p:nvSpPr>
        <p:spPr>
          <a:xfrm>
            <a:off x="138535" y="5053538"/>
            <a:ext cx="11316865" cy="885868"/>
          </a:xfrm>
          <a:prstGeom prst="rect">
            <a:avLst/>
          </a:prstGeom>
        </p:spPr>
        <p:txBody>
          <a:bodyPr vert="horz" lIns="91440" tIns="45720" rIns="91440" bIns="45720" rtlCol="0" anchor="t">
            <a:normAutofit lnSpcReduction="100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As the number is getting smaller I know the decimal is going to move forward so I'm going to put a heap of 0’s in front so I can move the decimal … it doesn’t matter if I put too many as I can just ignore them … </a:t>
            </a:r>
          </a:p>
        </p:txBody>
      </p:sp>
      <p:sp>
        <p:nvSpPr>
          <p:cNvPr id="14" name="Text Placeholder 6">
            <a:extLst>
              <a:ext uri="{FF2B5EF4-FFF2-40B4-BE49-F238E27FC236}">
                <a16:creationId xmlns:a16="http://schemas.microsoft.com/office/drawing/2014/main" id="{787FE95A-9793-47FE-89C5-5A1FFD8EB440}"/>
              </a:ext>
            </a:extLst>
          </p:cNvPr>
          <p:cNvSpPr txBox="1">
            <a:spLocks/>
          </p:cNvSpPr>
          <p:nvPr/>
        </p:nvSpPr>
        <p:spPr>
          <a:xfrm>
            <a:off x="2320817" y="3136654"/>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dirty="0"/>
              <a:t>00000000</a:t>
            </a:r>
          </a:p>
        </p:txBody>
      </p:sp>
      <p:sp>
        <p:nvSpPr>
          <p:cNvPr id="15" name="Text Placeholder 6">
            <a:extLst>
              <a:ext uri="{FF2B5EF4-FFF2-40B4-BE49-F238E27FC236}">
                <a16:creationId xmlns:a16="http://schemas.microsoft.com/office/drawing/2014/main" id="{9A1E96EF-8AEB-42C2-A500-E55D4FB820DB}"/>
              </a:ext>
            </a:extLst>
          </p:cNvPr>
          <p:cNvSpPr txBox="1">
            <a:spLocks/>
          </p:cNvSpPr>
          <p:nvPr/>
        </p:nvSpPr>
        <p:spPr>
          <a:xfrm>
            <a:off x="138535" y="5853720"/>
            <a:ext cx="11316865" cy="885868"/>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I can now move the decimal </a:t>
            </a:r>
          </a:p>
        </p:txBody>
      </p:sp>
      <p:sp>
        <p:nvSpPr>
          <p:cNvPr id="16" name="Freeform: Shape 15">
            <a:extLst>
              <a:ext uri="{FF2B5EF4-FFF2-40B4-BE49-F238E27FC236}">
                <a16:creationId xmlns:a16="http://schemas.microsoft.com/office/drawing/2014/main" id="{E489A060-3249-4429-82EE-8F26C9CF91EA}"/>
              </a:ext>
            </a:extLst>
          </p:cNvPr>
          <p:cNvSpPr/>
          <p:nvPr/>
        </p:nvSpPr>
        <p:spPr>
          <a:xfrm>
            <a:off x="4970418" y="3540046"/>
            <a:ext cx="294042"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Freeform: Shape 16">
            <a:extLst>
              <a:ext uri="{FF2B5EF4-FFF2-40B4-BE49-F238E27FC236}">
                <a16:creationId xmlns:a16="http://schemas.microsoft.com/office/drawing/2014/main" id="{8CD745A1-E2BD-4849-8697-69A02E00DE34}"/>
              </a:ext>
            </a:extLst>
          </p:cNvPr>
          <p:cNvSpPr/>
          <p:nvPr/>
        </p:nvSpPr>
        <p:spPr>
          <a:xfrm>
            <a:off x="4748168" y="3524006"/>
            <a:ext cx="222249"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reeform: Shape 17">
            <a:extLst>
              <a:ext uri="{FF2B5EF4-FFF2-40B4-BE49-F238E27FC236}">
                <a16:creationId xmlns:a16="http://schemas.microsoft.com/office/drawing/2014/main" id="{2F8F0895-A55D-44D5-BEAC-2FFD8A636BD1}"/>
              </a:ext>
            </a:extLst>
          </p:cNvPr>
          <p:cNvSpPr/>
          <p:nvPr/>
        </p:nvSpPr>
        <p:spPr>
          <a:xfrm>
            <a:off x="4532850" y="3540046"/>
            <a:ext cx="222249"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Freeform: Shape 18">
            <a:extLst>
              <a:ext uri="{FF2B5EF4-FFF2-40B4-BE49-F238E27FC236}">
                <a16:creationId xmlns:a16="http://schemas.microsoft.com/office/drawing/2014/main" id="{B7E6D7C5-CFAB-4928-B0AD-AE958B477C3F}"/>
              </a:ext>
            </a:extLst>
          </p:cNvPr>
          <p:cNvSpPr/>
          <p:nvPr/>
        </p:nvSpPr>
        <p:spPr>
          <a:xfrm>
            <a:off x="4307135" y="3563934"/>
            <a:ext cx="222249"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Freeform: Shape 19">
            <a:extLst>
              <a:ext uri="{FF2B5EF4-FFF2-40B4-BE49-F238E27FC236}">
                <a16:creationId xmlns:a16="http://schemas.microsoft.com/office/drawing/2014/main" id="{5B43A9F9-3557-40C9-8F6E-2C7ED2B7CCC2}"/>
              </a:ext>
            </a:extLst>
          </p:cNvPr>
          <p:cNvSpPr/>
          <p:nvPr/>
        </p:nvSpPr>
        <p:spPr>
          <a:xfrm>
            <a:off x="4078781" y="3575865"/>
            <a:ext cx="222249"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Freeform: Shape 20">
            <a:extLst>
              <a:ext uri="{FF2B5EF4-FFF2-40B4-BE49-F238E27FC236}">
                <a16:creationId xmlns:a16="http://schemas.microsoft.com/office/drawing/2014/main" id="{BBCAAF35-58A2-4B55-9623-438F40EBAF09}"/>
              </a:ext>
            </a:extLst>
          </p:cNvPr>
          <p:cNvSpPr/>
          <p:nvPr/>
        </p:nvSpPr>
        <p:spPr>
          <a:xfrm>
            <a:off x="3863462" y="3575865"/>
            <a:ext cx="222249" cy="419450"/>
          </a:xfrm>
          <a:custGeom>
            <a:avLst/>
            <a:gdLst>
              <a:gd name="connsiteX0" fmla="*/ 563036 w 579814"/>
              <a:gd name="connsiteY0" fmla="*/ 0 h 419450"/>
              <a:gd name="connsiteX1" fmla="*/ 571425 w 579814"/>
              <a:gd name="connsiteY1" fmla="*/ 41945 h 419450"/>
              <a:gd name="connsiteX2" fmla="*/ 579814 w 579814"/>
              <a:gd name="connsiteY2" fmla="*/ 67112 h 419450"/>
              <a:gd name="connsiteX3" fmla="*/ 571425 w 579814"/>
              <a:gd name="connsiteY3" fmla="*/ 260059 h 419450"/>
              <a:gd name="connsiteX4" fmla="*/ 563036 w 579814"/>
              <a:gd name="connsiteY4" fmla="*/ 302004 h 419450"/>
              <a:gd name="connsiteX5" fmla="*/ 521091 w 579814"/>
              <a:gd name="connsiteY5" fmla="*/ 352338 h 419450"/>
              <a:gd name="connsiteX6" fmla="*/ 495924 w 579814"/>
              <a:gd name="connsiteY6" fmla="*/ 360727 h 419450"/>
              <a:gd name="connsiteX7" fmla="*/ 470757 w 579814"/>
              <a:gd name="connsiteY7" fmla="*/ 377505 h 419450"/>
              <a:gd name="connsiteX8" fmla="*/ 445590 w 579814"/>
              <a:gd name="connsiteY8" fmla="*/ 385894 h 419450"/>
              <a:gd name="connsiteX9" fmla="*/ 420423 w 579814"/>
              <a:gd name="connsiteY9" fmla="*/ 402672 h 419450"/>
              <a:gd name="connsiteX10" fmla="*/ 353311 w 579814"/>
              <a:gd name="connsiteY10" fmla="*/ 419450 h 419450"/>
              <a:gd name="connsiteX11" fmla="*/ 177143 w 579814"/>
              <a:gd name="connsiteY11" fmla="*/ 402672 h 419450"/>
              <a:gd name="connsiteX12" fmla="*/ 151976 w 579814"/>
              <a:gd name="connsiteY12" fmla="*/ 394283 h 419450"/>
              <a:gd name="connsiteX13" fmla="*/ 126809 w 579814"/>
              <a:gd name="connsiteY13" fmla="*/ 377505 h 419450"/>
              <a:gd name="connsiteX14" fmla="*/ 93253 w 579814"/>
              <a:gd name="connsiteY14" fmla="*/ 327171 h 419450"/>
              <a:gd name="connsiteX15" fmla="*/ 76475 w 579814"/>
              <a:gd name="connsiteY15" fmla="*/ 293615 h 419450"/>
              <a:gd name="connsiteX16" fmla="*/ 59697 w 579814"/>
              <a:gd name="connsiteY16" fmla="*/ 268448 h 419450"/>
              <a:gd name="connsiteX17" fmla="*/ 42919 w 579814"/>
              <a:gd name="connsiteY17" fmla="*/ 218114 h 419450"/>
              <a:gd name="connsiteX18" fmla="*/ 26141 w 579814"/>
              <a:gd name="connsiteY18" fmla="*/ 192947 h 419450"/>
              <a:gd name="connsiteX19" fmla="*/ 9363 w 579814"/>
              <a:gd name="connsiteY19" fmla="*/ 134224 h 419450"/>
              <a:gd name="connsiteX20" fmla="*/ 974 w 579814"/>
              <a:gd name="connsiteY20" fmla="*/ 109057 h 419450"/>
              <a:gd name="connsiteX21" fmla="*/ 974 w 579814"/>
              <a:gd name="connsiteY21" fmla="*/ 16778 h 419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79814" h="419450">
                <a:moveTo>
                  <a:pt x="563036" y="0"/>
                </a:moveTo>
                <a:cubicBezTo>
                  <a:pt x="565832" y="13982"/>
                  <a:pt x="567967" y="28112"/>
                  <a:pt x="571425" y="41945"/>
                </a:cubicBezTo>
                <a:cubicBezTo>
                  <a:pt x="573570" y="50524"/>
                  <a:pt x="579814" y="58269"/>
                  <a:pt x="579814" y="67112"/>
                </a:cubicBezTo>
                <a:cubicBezTo>
                  <a:pt x="579814" y="131488"/>
                  <a:pt x="576012" y="195846"/>
                  <a:pt x="571425" y="260059"/>
                </a:cubicBezTo>
                <a:cubicBezTo>
                  <a:pt x="570409" y="274281"/>
                  <a:pt x="568043" y="288653"/>
                  <a:pt x="563036" y="302004"/>
                </a:cubicBezTo>
                <a:cubicBezTo>
                  <a:pt x="557878" y="315760"/>
                  <a:pt x="531971" y="345085"/>
                  <a:pt x="521091" y="352338"/>
                </a:cubicBezTo>
                <a:cubicBezTo>
                  <a:pt x="513733" y="357243"/>
                  <a:pt x="503833" y="356772"/>
                  <a:pt x="495924" y="360727"/>
                </a:cubicBezTo>
                <a:cubicBezTo>
                  <a:pt x="486906" y="365236"/>
                  <a:pt x="479775" y="372996"/>
                  <a:pt x="470757" y="377505"/>
                </a:cubicBezTo>
                <a:cubicBezTo>
                  <a:pt x="462848" y="381460"/>
                  <a:pt x="453499" y="381939"/>
                  <a:pt x="445590" y="385894"/>
                </a:cubicBezTo>
                <a:cubicBezTo>
                  <a:pt x="436572" y="390403"/>
                  <a:pt x="429441" y="398163"/>
                  <a:pt x="420423" y="402672"/>
                </a:cubicBezTo>
                <a:cubicBezTo>
                  <a:pt x="403226" y="411271"/>
                  <a:pt x="369265" y="416259"/>
                  <a:pt x="353311" y="419450"/>
                </a:cubicBezTo>
                <a:cubicBezTo>
                  <a:pt x="251039" y="413434"/>
                  <a:pt x="244343" y="421872"/>
                  <a:pt x="177143" y="402672"/>
                </a:cubicBezTo>
                <a:cubicBezTo>
                  <a:pt x="168640" y="400243"/>
                  <a:pt x="159885" y="398238"/>
                  <a:pt x="151976" y="394283"/>
                </a:cubicBezTo>
                <a:cubicBezTo>
                  <a:pt x="142958" y="389774"/>
                  <a:pt x="135198" y="383098"/>
                  <a:pt x="126809" y="377505"/>
                </a:cubicBezTo>
                <a:cubicBezTo>
                  <a:pt x="108814" y="323519"/>
                  <a:pt x="132528" y="382156"/>
                  <a:pt x="93253" y="327171"/>
                </a:cubicBezTo>
                <a:cubicBezTo>
                  <a:pt x="85984" y="316995"/>
                  <a:pt x="82680" y="304473"/>
                  <a:pt x="76475" y="293615"/>
                </a:cubicBezTo>
                <a:cubicBezTo>
                  <a:pt x="71473" y="284861"/>
                  <a:pt x="63792" y="277661"/>
                  <a:pt x="59697" y="268448"/>
                </a:cubicBezTo>
                <a:cubicBezTo>
                  <a:pt x="52514" y="252287"/>
                  <a:pt x="52729" y="232829"/>
                  <a:pt x="42919" y="218114"/>
                </a:cubicBezTo>
                <a:cubicBezTo>
                  <a:pt x="37326" y="209725"/>
                  <a:pt x="30650" y="201965"/>
                  <a:pt x="26141" y="192947"/>
                </a:cubicBezTo>
                <a:cubicBezTo>
                  <a:pt x="19436" y="179538"/>
                  <a:pt x="12947" y="146767"/>
                  <a:pt x="9363" y="134224"/>
                </a:cubicBezTo>
                <a:cubicBezTo>
                  <a:pt x="6934" y="125721"/>
                  <a:pt x="1604" y="117877"/>
                  <a:pt x="974" y="109057"/>
                </a:cubicBezTo>
                <a:cubicBezTo>
                  <a:pt x="-1218" y="78376"/>
                  <a:pt x="974" y="47538"/>
                  <a:pt x="974" y="16778"/>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6">
            <a:extLst>
              <a:ext uri="{FF2B5EF4-FFF2-40B4-BE49-F238E27FC236}">
                <a16:creationId xmlns:a16="http://schemas.microsoft.com/office/drawing/2014/main" id="{99EA4CD6-6CE5-4217-9AFA-EA8F20A8FE5A}"/>
              </a:ext>
            </a:extLst>
          </p:cNvPr>
          <p:cNvSpPr txBox="1">
            <a:spLocks/>
          </p:cNvSpPr>
          <p:nvPr/>
        </p:nvSpPr>
        <p:spPr>
          <a:xfrm>
            <a:off x="3670223" y="3041669"/>
            <a:ext cx="502058" cy="106839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4400" dirty="0">
                <a:solidFill>
                  <a:schemeClr val="accent4"/>
                </a:solidFill>
              </a:rPr>
              <a:t>.</a:t>
            </a:r>
          </a:p>
        </p:txBody>
      </p:sp>
      <p:sp>
        <p:nvSpPr>
          <p:cNvPr id="23" name="Text Placeholder 6">
            <a:extLst>
              <a:ext uri="{FF2B5EF4-FFF2-40B4-BE49-F238E27FC236}">
                <a16:creationId xmlns:a16="http://schemas.microsoft.com/office/drawing/2014/main" id="{DE23E3AE-68F3-4E94-B74B-D84D2DFC9EF2}"/>
              </a:ext>
            </a:extLst>
          </p:cNvPr>
          <p:cNvSpPr txBox="1">
            <a:spLocks/>
          </p:cNvSpPr>
          <p:nvPr/>
        </p:nvSpPr>
        <p:spPr>
          <a:xfrm>
            <a:off x="7049754" y="2662092"/>
            <a:ext cx="4999749" cy="1009204"/>
          </a:xfrm>
          <a:prstGeom prst="rect">
            <a:avLst/>
          </a:prstGeom>
        </p:spPr>
        <p:txBody>
          <a:bodyPr vert="horz" lIns="91440" tIns="45720" rIns="91440" bIns="45720" rtlCol="0" anchor="t">
            <a:normAutofit fontScale="92500"/>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dirty="0"/>
              <a:t>So now my number reads as</a:t>
            </a:r>
          </a:p>
          <a:p>
            <a:r>
              <a:rPr lang="en-US" sz="2600" u="sng" dirty="0"/>
              <a:t>000.0000020314 or 0.0000020314</a:t>
            </a:r>
          </a:p>
        </p:txBody>
      </p:sp>
    </p:spTree>
    <p:extLst>
      <p:ext uri="{BB962C8B-B14F-4D97-AF65-F5344CB8AC3E}">
        <p14:creationId xmlns:p14="http://schemas.microsoft.com/office/powerpoint/2010/main" val="1190690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fade">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fade">
                                      <p:cBhvr>
                                        <p:cTn id="55" dur="500"/>
                                        <p:tgtEl>
                                          <p:spTgt spid="1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500"/>
                                        <p:tgtEl>
                                          <p:spTgt spid="2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fade">
                                      <p:cBhvr>
                                        <p:cTn id="65" dur="500"/>
                                        <p:tgtEl>
                                          <p:spTgt spid="21"/>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500"/>
                                        <p:tgtEl>
                                          <p:spTgt spid="22"/>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fade">
                                      <p:cBhvr>
                                        <p:cTn id="7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P spid="12" grpId="0"/>
      <p:bldP spid="13" grpId="0"/>
      <p:bldP spid="14" grpId="0"/>
      <p:bldP spid="15" grpId="0"/>
      <p:bldP spid="16" grpId="0" animBg="1"/>
      <p:bldP spid="17" grpId="0" animBg="1"/>
      <p:bldP spid="18" grpId="0" animBg="1"/>
      <p:bldP spid="19" grpId="0" animBg="1"/>
      <p:bldP spid="20" grpId="0" animBg="1"/>
      <p:bldP spid="21" grpId="0" animBg="1"/>
      <p:bldP spid="22"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5E3981-F0D7-482C-A8E0-6A57700BECA7}"/>
              </a:ext>
            </a:extLst>
          </p:cNvPr>
          <p:cNvSpPr>
            <a:spLocks noGrp="1"/>
          </p:cNvSpPr>
          <p:nvPr>
            <p:ph type="title"/>
          </p:nvPr>
        </p:nvSpPr>
        <p:spPr/>
        <p:txBody>
          <a:bodyPr/>
          <a:lstStyle/>
          <a:p>
            <a:r>
              <a:rPr lang="en-US" u="sng" dirty="0"/>
              <a:t>Your Turn </a:t>
            </a:r>
          </a:p>
        </p:txBody>
      </p:sp>
      <p:sp>
        <p:nvSpPr>
          <p:cNvPr id="2" name="Slide Number Placeholder 1">
            <a:extLst>
              <a:ext uri="{FF2B5EF4-FFF2-40B4-BE49-F238E27FC236}">
                <a16:creationId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9</a:t>
            </a:fld>
            <a:endParaRPr lang="en-US" dirty="0"/>
          </a:p>
        </p:txBody>
      </p:sp>
      <p:sp>
        <p:nvSpPr>
          <p:cNvPr id="8" name="Text Placeholder 7">
            <a:extLst>
              <a:ext uri="{FF2B5EF4-FFF2-40B4-BE49-F238E27FC236}">
                <a16:creationId xmlns:a16="http://schemas.microsoft.com/office/drawing/2014/main" id="{47DC4E62-1A34-4F98-A451-214F1808519C}"/>
              </a:ext>
            </a:extLst>
          </p:cNvPr>
          <p:cNvSpPr>
            <a:spLocks noGrp="1"/>
          </p:cNvSpPr>
          <p:nvPr>
            <p:ph type="body" sz="quarter" idx="2"/>
          </p:nvPr>
        </p:nvSpPr>
        <p:spPr/>
        <p:txBody>
          <a:bodyPr/>
          <a:lstStyle/>
          <a:p>
            <a:endParaRPr lang="en-US" dirty="0"/>
          </a:p>
          <a:p>
            <a:endParaRPr lang="en-US" dirty="0"/>
          </a:p>
        </p:txBody>
      </p:sp>
      <p:sp>
        <p:nvSpPr>
          <p:cNvPr id="6" name="Text Placeholder 6">
            <a:extLst>
              <a:ext uri="{FF2B5EF4-FFF2-40B4-BE49-F238E27FC236}">
                <a16:creationId xmlns:a16="http://schemas.microsoft.com/office/drawing/2014/main" id="{DE5D7D40-42DF-4002-8219-B6ECB65199D2}"/>
              </a:ext>
            </a:extLst>
          </p:cNvPr>
          <p:cNvSpPr txBox="1">
            <a:spLocks/>
          </p:cNvSpPr>
          <p:nvPr/>
        </p:nvSpPr>
        <p:spPr>
          <a:xfrm>
            <a:off x="444500" y="1745478"/>
            <a:ext cx="9901922" cy="823912"/>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sz="2800" u="sng" dirty="0"/>
              <a:t>Convert these 2 Standard Form into normal numbers </a:t>
            </a:r>
          </a:p>
        </p:txBody>
      </p:sp>
      <p:sp>
        <p:nvSpPr>
          <p:cNvPr id="9" name="Text Placeholder 6">
            <a:extLst>
              <a:ext uri="{FF2B5EF4-FFF2-40B4-BE49-F238E27FC236}">
                <a16:creationId xmlns:a16="http://schemas.microsoft.com/office/drawing/2014/main" id="{04AA182B-E47F-45F7-90EF-DA1FB92AB175}"/>
              </a:ext>
            </a:extLst>
          </p:cNvPr>
          <p:cNvSpPr txBox="1">
            <a:spLocks/>
          </p:cNvSpPr>
          <p:nvPr/>
        </p:nvSpPr>
        <p:spPr>
          <a:xfrm>
            <a:off x="5751014" y="2290950"/>
            <a:ext cx="6183490" cy="729990"/>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6600" dirty="0"/>
              <a:t>4.327 X 10</a:t>
            </a:r>
            <a:r>
              <a:rPr lang="en-US" sz="6600" baseline="30000" dirty="0"/>
              <a:t>7</a:t>
            </a:r>
            <a:endParaRPr lang="en-US" sz="6600" dirty="0"/>
          </a:p>
        </p:txBody>
      </p:sp>
      <p:sp>
        <p:nvSpPr>
          <p:cNvPr id="10" name="Text Placeholder 6">
            <a:extLst>
              <a:ext uri="{FF2B5EF4-FFF2-40B4-BE49-F238E27FC236}">
                <a16:creationId xmlns:a16="http://schemas.microsoft.com/office/drawing/2014/main" id="{1E390E15-CA04-4733-AF50-4585F41808CD}"/>
              </a:ext>
            </a:extLst>
          </p:cNvPr>
          <p:cNvSpPr txBox="1">
            <a:spLocks/>
          </p:cNvSpPr>
          <p:nvPr/>
        </p:nvSpPr>
        <p:spPr>
          <a:xfrm>
            <a:off x="720670" y="2347113"/>
            <a:ext cx="4936787" cy="729990"/>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6600" dirty="0"/>
              <a:t>6.112 X 10</a:t>
            </a:r>
            <a:r>
              <a:rPr lang="en-US" sz="6600" baseline="30000" dirty="0"/>
              <a:t>-5</a:t>
            </a:r>
            <a:endParaRPr lang="en-US" sz="6600" dirty="0"/>
          </a:p>
        </p:txBody>
      </p:sp>
      <p:sp>
        <p:nvSpPr>
          <p:cNvPr id="11" name="Text Placeholder 6">
            <a:extLst>
              <a:ext uri="{FF2B5EF4-FFF2-40B4-BE49-F238E27FC236}">
                <a16:creationId xmlns:a16="http://schemas.microsoft.com/office/drawing/2014/main" id="{0D99EABC-F392-489F-A82D-85A67D0CD976}"/>
              </a:ext>
            </a:extLst>
          </p:cNvPr>
          <p:cNvSpPr txBox="1">
            <a:spLocks/>
          </p:cNvSpPr>
          <p:nvPr/>
        </p:nvSpPr>
        <p:spPr>
          <a:xfrm>
            <a:off x="1440670" y="3366032"/>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u="sng" dirty="0"/>
              <a:t>0.00006112</a:t>
            </a:r>
          </a:p>
        </p:txBody>
      </p:sp>
      <p:sp>
        <p:nvSpPr>
          <p:cNvPr id="12" name="Text Placeholder 6">
            <a:extLst>
              <a:ext uri="{FF2B5EF4-FFF2-40B4-BE49-F238E27FC236}">
                <a16:creationId xmlns:a16="http://schemas.microsoft.com/office/drawing/2014/main" id="{E6BFB10F-AD35-4801-8085-71BBFB3959D1}"/>
              </a:ext>
            </a:extLst>
          </p:cNvPr>
          <p:cNvSpPr txBox="1">
            <a:spLocks/>
          </p:cNvSpPr>
          <p:nvPr/>
        </p:nvSpPr>
        <p:spPr>
          <a:xfrm>
            <a:off x="6849634" y="3366032"/>
            <a:ext cx="3496788" cy="72999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Clr>
                <a:schemeClr val="accent2"/>
              </a:buClr>
              <a:buFont typeface="Arial" panose="020B0604020202020204" pitchFamily="34" charset="0"/>
              <a:buNone/>
              <a:defRPr sz="2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Clr>
                <a:schemeClr val="accent2"/>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3200" u="sng" dirty="0"/>
              <a:t>43270000</a:t>
            </a:r>
          </a:p>
        </p:txBody>
      </p:sp>
    </p:spTree>
    <p:extLst>
      <p:ext uri="{BB962C8B-B14F-4D97-AF65-F5344CB8AC3E}">
        <p14:creationId xmlns:p14="http://schemas.microsoft.com/office/powerpoint/2010/main" val="1283490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2.xml><?xml version="1.0" encoding="utf-8"?>
<ds:datastoreItem xmlns:ds="http://schemas.openxmlformats.org/officeDocument/2006/customXml" ds:itemID="{F5757914-1161-4661-9696-421FD6935CDD}">
  <ds:schemaRefs>
    <ds:schemaRef ds:uri="16c05727-aa75-4e4a-9b5f-8a80a1165891"/>
    <ds:schemaRef ds:uri="http://purl.org/dc/dcmitype/"/>
    <ds:schemaRef ds:uri="http://schemas.openxmlformats.org/package/2006/metadata/core-properties"/>
    <ds:schemaRef ds:uri="http://schemas.microsoft.com/office/infopath/2007/PartnerControls"/>
    <ds:schemaRef ds:uri="71af3243-3dd4-4a8d-8c0d-dd76da1f02a5"/>
    <ds:schemaRef ds:uri="http://schemas.microsoft.com/office/2006/metadata/properties"/>
    <ds:schemaRef ds:uri="http://www.w3.org/XML/1998/namespace"/>
    <ds:schemaRef ds:uri="http://purl.org/dc/elements/1.1/"/>
    <ds:schemaRef ds:uri="http://schemas.microsoft.com/office/2006/documentManagement/types"/>
    <ds:schemaRef ds:uri="http://purl.org/dc/terms/"/>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0</TotalTime>
  <Words>982</Words>
  <Application>Microsoft Office PowerPoint</Application>
  <PresentationFormat>Widescreen</PresentationFormat>
  <Paragraphs>154</Paragraphs>
  <Slides>16</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Trade Gothic LT Pro</vt:lpstr>
      <vt:lpstr>Trebuchet MS</vt:lpstr>
      <vt:lpstr>Office Theme</vt:lpstr>
      <vt:lpstr>Standard Form</vt:lpstr>
      <vt:lpstr>Starter </vt:lpstr>
      <vt:lpstr>Learning Objectives</vt:lpstr>
      <vt:lpstr>What is Standard form ?</vt:lpstr>
      <vt:lpstr>Convert to standard form big and small </vt:lpstr>
      <vt:lpstr>Convert to standard form big and small </vt:lpstr>
      <vt:lpstr>Your Turn </vt:lpstr>
      <vt:lpstr>Convert out of standard form big and small</vt:lpstr>
      <vt:lpstr>Your Turn </vt:lpstr>
      <vt:lpstr> Add and subtract numbers in standard form </vt:lpstr>
      <vt:lpstr>Multiply and Divide numbers in standard form</vt:lpstr>
      <vt:lpstr>Using a Calculator</vt:lpstr>
      <vt:lpstr>Workbooks</vt:lpstr>
      <vt:lpstr>Answers</vt:lpstr>
      <vt:lpstr>Learning Objectives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2024-03-28T10:24:36Z</dcterms:created>
  <dcterms:modified xsi:type="dcterms:W3CDTF">2024-08-23T08:16:36Z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